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sldIdLst>
    <p:sldId id="256" r:id="rId2"/>
    <p:sldId id="257" r:id="rId3"/>
    <p:sldId id="259" r:id="rId4"/>
    <p:sldId id="260" r:id="rId5"/>
    <p:sldId id="258" r:id="rId6"/>
    <p:sldId id="300" r:id="rId7"/>
    <p:sldId id="261" r:id="rId8"/>
    <p:sldId id="272" r:id="rId9"/>
    <p:sldId id="301" r:id="rId10"/>
    <p:sldId id="275" r:id="rId11"/>
    <p:sldId id="262" r:id="rId12"/>
    <p:sldId id="263" r:id="rId13"/>
    <p:sldId id="264" r:id="rId14"/>
    <p:sldId id="265" r:id="rId15"/>
    <p:sldId id="266" r:id="rId16"/>
    <p:sldId id="267" r:id="rId17"/>
    <p:sldId id="268" r:id="rId18"/>
    <p:sldId id="269" r:id="rId19"/>
    <p:sldId id="270" r:id="rId20"/>
    <p:sldId id="271" r:id="rId21"/>
    <p:sldId id="273" r:id="rId22"/>
    <p:sldId id="274" r:id="rId23"/>
    <p:sldId id="276" r:id="rId24"/>
    <p:sldId id="277" r:id="rId25"/>
    <p:sldId id="279" r:id="rId26"/>
    <p:sldId id="278"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6" r:id="rId43"/>
    <p:sldId id="297" r:id="rId44"/>
    <p:sldId id="298" r:id="rId45"/>
    <p:sldId id="299" r:id="rId4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D99F895-3CEB-4FE7-919A-1DE79E1A5894}" v="1073" dt="2018-07-20T02:59:21.7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61" d="100"/>
          <a:sy n="61" d="100"/>
        </p:scale>
        <p:origin x="84" y="3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5/10/relationships/revisionInfo" Target="revisionInfo.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ja-JP" altLang="en-US" dirty="0"/>
              <a:t>マスター タイトルの書式設定</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dirty="0"/>
              <a:t>マスター サブタイトルの書式設定</a:t>
            </a:r>
            <a:endParaRPr lang="en-US" dirty="0"/>
          </a:p>
        </p:txBody>
      </p:sp>
      <p:sp>
        <p:nvSpPr>
          <p:cNvPr id="4" name="Date Placeholder 3"/>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57084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567955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ja-JP" altLang="en-US" dirty="0"/>
              <a:t>マスター タイトルの書式設定</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474072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ja-JP" altLang="en-US" dirty="0"/>
              <a:t>マスター タイトルの書式設定</a:t>
            </a:r>
            <a:endParaRPr lang="en-US" dirty="0"/>
          </a:p>
        </p:txBody>
      </p:sp>
      <p:sp>
        <p:nvSpPr>
          <p:cNvPr id="3" name="Content Placeholder 2"/>
          <p:cNvSpPr>
            <a:spLocks noGrp="1"/>
          </p:cNvSpPr>
          <p:nvPr>
            <p:ph idx="1"/>
          </p:nvPr>
        </p:nvSpPr>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536512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4775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ja-JP" altLang="en-US" dirty="0"/>
              <a:t>マスター タイトルの書式設定</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Date Placeholder 4"/>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9273244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dirty="0"/>
              <a:t>マスター テキストの書式設定</a:t>
            </a:r>
          </a:p>
        </p:txBody>
      </p:sp>
      <p:sp>
        <p:nvSpPr>
          <p:cNvPr id="4" name="Content Placeholder 3"/>
          <p:cNvSpPr>
            <a:spLocks noGrp="1"/>
          </p:cNvSpPr>
          <p:nvPr>
            <p:ph sz="half" idx="2"/>
          </p:nvPr>
        </p:nvSpPr>
        <p:spPr>
          <a:xfrm>
            <a:off x="1097280" y="2582334"/>
            <a:ext cx="4937760" cy="3378200"/>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dirty="0"/>
              <a:t>マスター テキストの書式設定</a:t>
            </a:r>
          </a:p>
        </p:txBody>
      </p:sp>
      <p:sp>
        <p:nvSpPr>
          <p:cNvPr id="6" name="Content Placeholder 5"/>
          <p:cNvSpPr>
            <a:spLocks noGrp="1"/>
          </p:cNvSpPr>
          <p:nvPr>
            <p:ph sz="quarter" idx="4"/>
          </p:nvPr>
        </p:nvSpPr>
        <p:spPr>
          <a:xfrm>
            <a:off x="6217920" y="2582334"/>
            <a:ext cx="4937760" cy="3378200"/>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7" name="Date Placeholder 6"/>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3126989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dirty="0"/>
              <a:t>マスター タイトルの書式設定</a:t>
            </a:r>
            <a:endParaRPr lang="en-US" dirty="0"/>
          </a:p>
        </p:txBody>
      </p:sp>
      <p:sp>
        <p:nvSpPr>
          <p:cNvPr id="3" name="Date Placeholder 2"/>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750682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1192646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ja-JP" altLang="en-US" dirty="0"/>
              <a:t>マスター タイトルの書式設定</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dirty="0"/>
              <a:t>マスター テキストの書式設定</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0E02A643-9BB0-4E02-80B2-2C0A5E5D738E}" type="datetimeFigureOut">
              <a:rPr kumimoji="1" lang="ja-JP" altLang="en-US" smtClean="0"/>
              <a:t>2018/7/23</a:t>
            </a:fld>
            <a:endParaRPr kumimoji="1" lang="ja-JP"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10015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ja-JP" altLang="en-US" dirty="0"/>
              <a:t>マスター タイトルの書式設定</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dirty="0"/>
              <a:t>アイコンをクリックして図を追加</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dirty="0"/>
              <a:t>マスター テキストの書式設定</a:t>
            </a:r>
          </a:p>
        </p:txBody>
      </p:sp>
      <p:sp>
        <p:nvSpPr>
          <p:cNvPr id="5" name="Date Placeholder 4"/>
          <p:cNvSpPr>
            <a:spLocks noGrp="1"/>
          </p:cNvSpPr>
          <p:nvPr>
            <p:ph type="dt" sz="half" idx="10"/>
          </p:nvPr>
        </p:nvSpPr>
        <p:spPr/>
        <p:txBody>
          <a:bodyPr/>
          <a:lstStyle/>
          <a:p>
            <a:fld id="{0E02A643-9BB0-4E02-80B2-2C0A5E5D738E}" type="datetimeFigureOut">
              <a:rPr kumimoji="1" lang="ja-JP" altLang="en-US" smtClean="0"/>
              <a:t>2018/7/23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450119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E02A643-9BB0-4E02-80B2-2C0A5E5D738E}" type="datetimeFigureOut">
              <a:rPr kumimoji="1" lang="ja-JP" altLang="en-US" smtClean="0"/>
              <a:t>2018/7/23</a:t>
            </a:fld>
            <a:endParaRPr kumimoji="1" lang="ja-JP"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99D720A-4AD5-4DCF-885F-DE5297996123}" type="slidenum">
              <a:rPr kumimoji="1" lang="ja-JP" altLang="en-US" smtClean="0"/>
              <a:t>‹#›</a:t>
            </a:fld>
            <a:endParaRPr kumimoji="1" lang="ja-JP"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0311645"/>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docoohttps:/dev.smt.docomo.ne.jp/" TargetMode="External"/><Relationship Id="rId2" Type="http://schemas.openxmlformats.org/officeDocument/2006/relationships/hyperlink" Target="https://ai-catcher.com/" TargetMode="External"/><Relationship Id="rId1" Type="http://schemas.openxmlformats.org/officeDocument/2006/relationships/slideLayout" Target="../slideLayouts/slideLayout2.xml"/><Relationship Id="rId5" Type="http://schemas.openxmlformats.org/officeDocument/2006/relationships/hyperlink" Target="http://liplis.mine.nu/LiplisWiki/webroot/" TargetMode="External"/><Relationship Id="rId4" Type="http://schemas.openxmlformats.org/officeDocument/2006/relationships/hyperlink" Target="https://a3rt.recruit-tech.co.jp/"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weather.livedoor.com/weather_hacks/webservic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calil.jp/doc/api.html"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hyperlink" Target="https://www.slideshare.net/Fujikido/wpf-43413758"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ub" TargetMode="External"/><Relationship Id="rId2" Type="http://schemas.openxmlformats.org/officeDocument/2006/relationships/hyperlink" Target="http://.com/okuyama-sin/AiDesktopMascot"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hyperlink" Target="https://github.com/LipliStyle"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qiita.com/Sekky0905/items/dff3d0da059d6f5bfabf"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lang="ja-JP" altLang="en-US">
                <a:latin typeface="ＭＳ Ｐゴシック"/>
                <a:ea typeface="ＭＳ Ｐゴシック"/>
              </a:rPr>
              <a:t>AIデスクトップマスコット</a:t>
            </a:r>
            <a:endParaRPr kumimoji="1" lang="ja-JP" altLang="en-US"/>
          </a:p>
        </p:txBody>
      </p:sp>
      <p:sp>
        <p:nvSpPr>
          <p:cNvPr id="3" name="サブタイトル 2"/>
          <p:cNvSpPr>
            <a:spLocks noGrp="1"/>
          </p:cNvSpPr>
          <p:nvPr>
            <p:ph type="subTitle" idx="1"/>
          </p:nvPr>
        </p:nvSpPr>
        <p:spPr/>
        <p:txBody>
          <a:bodyPr vert="horz" lIns="91440" tIns="45720" rIns="91440" bIns="45720" rtlCol="0" anchor="t">
            <a:normAutofit/>
          </a:bodyPr>
          <a:lstStyle/>
          <a:p>
            <a:r>
              <a:rPr lang="ja-JP" altLang="en-US">
                <a:latin typeface="ＭＳ Ｐゴシック"/>
                <a:ea typeface="ＭＳ Ｐゴシック"/>
              </a:rPr>
              <a:t>2018/7/24</a:t>
            </a:r>
            <a:endParaRPr kumimoji="1" lang="ja-JP" altLang="en-US"/>
          </a:p>
        </p:txBody>
      </p:sp>
    </p:spTree>
    <p:extLst>
      <p:ext uri="{BB962C8B-B14F-4D97-AF65-F5344CB8AC3E}">
        <p14:creationId xmlns:p14="http://schemas.microsoft.com/office/powerpoint/2010/main" val="21283802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706BC3-DA4F-41FC-88EB-83FEF4155A84}"/>
              </a:ext>
            </a:extLst>
          </p:cNvPr>
          <p:cNvSpPr>
            <a:spLocks noGrp="1"/>
          </p:cNvSpPr>
          <p:nvPr>
            <p:ph type="title"/>
          </p:nvPr>
        </p:nvSpPr>
        <p:spPr/>
        <p:txBody>
          <a:bodyPr/>
          <a:lstStyle/>
          <a:p>
            <a:r>
              <a:rPr lang="ja-JP" altLang="en-US">
                <a:latin typeface="ＭＳ Ｐゴシック"/>
                <a:ea typeface="ＭＳ Ｐゴシック"/>
              </a:rPr>
              <a:t>画像・AIの権利関係について</a:t>
            </a:r>
            <a:endParaRPr kumimoji="1" lang="ja-JP" altLang="en-US"/>
          </a:p>
        </p:txBody>
      </p:sp>
      <p:sp>
        <p:nvSpPr>
          <p:cNvPr id="3" name="コンテンツ プレースホルダー 2">
            <a:extLst>
              <a:ext uri="{FF2B5EF4-FFF2-40B4-BE49-F238E27FC236}">
                <a16:creationId xmlns:a16="http://schemas.microsoft.com/office/drawing/2014/main" id="{931295DE-43D6-4AAD-8901-83168EE6F67B}"/>
              </a:ext>
            </a:extLst>
          </p:cNvPr>
          <p:cNvSpPr>
            <a:spLocks noGrp="1"/>
          </p:cNvSpPr>
          <p:nvPr>
            <p:ph idx="1"/>
          </p:nvPr>
        </p:nvSpPr>
        <p:spPr/>
        <p:txBody>
          <a:bodyPr vert="horz" lIns="0" tIns="45720" rIns="0" bIns="45720" rtlCol="0" anchor="t">
            <a:normAutofit lnSpcReduction="10000"/>
          </a:bodyPr>
          <a:lstStyle/>
          <a:p>
            <a:r>
              <a:rPr lang="ja-JP" altLang="en-US">
                <a:latin typeface="ＭＳ Ｐゴシック"/>
                <a:ea typeface="ＭＳ Ｐゴシック"/>
              </a:rPr>
              <a:t>・デスクトップマスコットの画像はAI-CATHERの画像を使用しています。</a:t>
            </a:r>
          </a:p>
          <a:p>
            <a:pPr marL="383540" lvl="1"/>
            <a:r>
              <a:rPr lang="ja-JP" altLang="en-US">
                <a:latin typeface="ＭＳ Ｐゴシック"/>
                <a:ea typeface="ＭＳ Ｐゴシック"/>
              </a:rPr>
              <a:t>フリーイラスト素材のAI-CATHER</a:t>
            </a:r>
          </a:p>
          <a:p>
            <a:pPr marL="383540" lvl="1"/>
            <a:r>
              <a:rPr lang="ja-JP" dirty="0">
                <a:latin typeface="ＭＳ Ｐゴシック"/>
                <a:ea typeface="ＭＳ Ｐゴシック"/>
                <a:hlinkClick r:id="rId2"/>
              </a:rPr>
              <a:t>https://ai-catcher.com/</a:t>
            </a:r>
            <a:endParaRPr lang="ja-JP" altLang="en-US" dirty="0">
              <a:latin typeface="ＭＳ Ｐゴシック"/>
              <a:ea typeface="ＭＳ Ｐゴシック"/>
            </a:endParaRPr>
          </a:p>
          <a:p>
            <a:r>
              <a:rPr lang="ja-JP">
                <a:latin typeface="ＭＳ Ｐゴシック"/>
                <a:ea typeface="ＭＳ Ｐゴシック"/>
              </a:rPr>
              <a:t>・2次配布に</a:t>
            </a:r>
            <a:r>
              <a:rPr lang="ja-JP" altLang="en-US">
                <a:latin typeface="ＭＳ Ｐゴシック"/>
                <a:ea typeface="ＭＳ Ｐゴシック"/>
              </a:rPr>
              <a:t>は権利問題が発生するため、コスモアカデミー、職業訓練、自分の就職活動内での使用のみとしています。</a:t>
            </a:r>
          </a:p>
          <a:p>
            <a:endParaRPr lang="ja-JP" altLang="en-US" dirty="0">
              <a:latin typeface="ＭＳ Ｐゴシック"/>
              <a:ea typeface="ＭＳ Ｐゴシック"/>
            </a:endParaRPr>
          </a:p>
          <a:p>
            <a:r>
              <a:rPr lang="ja-JP" altLang="en-US">
                <a:latin typeface="ＭＳ Ｐゴシック"/>
                <a:ea typeface="ＭＳ Ｐゴシック"/>
              </a:rPr>
              <a:t>・AIはdocomo、リクルート、LiplistyleのAIを利用しています。</a:t>
            </a:r>
            <a:endParaRPr lang="ja-JP" altLang="en-US" dirty="0">
              <a:latin typeface="ＭＳ Ｐゴシック"/>
              <a:ea typeface="ＭＳ Ｐゴシック"/>
            </a:endParaRPr>
          </a:p>
          <a:p>
            <a:pPr marL="383540" lvl="1"/>
            <a:r>
              <a:rPr lang="en-US" altLang="ja-JP" dirty="0" err="1">
                <a:latin typeface="ＭＳ Ｐゴシック"/>
                <a:ea typeface="ＭＳ Ｐゴシック"/>
              </a:rPr>
              <a:t>docomo</a:t>
            </a:r>
            <a:r>
              <a:rPr lang="en-US" altLang="ja-JP" dirty="0">
                <a:latin typeface="ＭＳ Ｐゴシック"/>
                <a:ea typeface="ＭＳ Ｐゴシック"/>
              </a:rPr>
              <a:t> </a:t>
            </a:r>
            <a:r>
              <a:rPr lang="en-US" altLang="ja-JP" dirty="0" err="1">
                <a:latin typeface="ＭＳ Ｐゴシック"/>
                <a:ea typeface="ＭＳ Ｐゴシック"/>
              </a:rPr>
              <a:t>deveroper</a:t>
            </a:r>
            <a:r>
              <a:rPr lang="en-US" altLang="ja-JP" dirty="0">
                <a:latin typeface="ＭＳ Ｐゴシック"/>
                <a:ea typeface="ＭＳ Ｐゴシック"/>
              </a:rPr>
              <a:t> support </a:t>
            </a:r>
            <a:r>
              <a:rPr lang="ja-JP" dirty="0">
                <a:latin typeface="ＭＳ Ｐゴシック"/>
                <a:ea typeface="ＭＳ Ｐゴシック"/>
                <a:hlinkClick r:id="rId3"/>
              </a:rPr>
              <a:t>https://dev.smt.docomo.ne.jp/</a:t>
            </a:r>
            <a:endParaRPr lang="ja-JP" altLang="en-US" dirty="0">
              <a:latin typeface="ＭＳ Ｐゴシック"/>
              <a:ea typeface="ＭＳ Ｐゴシック"/>
              <a:hlinkClick r:id="rId3"/>
            </a:endParaRPr>
          </a:p>
          <a:p>
            <a:pPr marL="383540" lvl="1"/>
            <a:r>
              <a:rPr lang="ja-JP">
                <a:latin typeface="ＭＳ Ｐゴシック"/>
                <a:ea typeface="ＭＳ Ｐゴシック"/>
              </a:rPr>
              <a:t>リクルート</a:t>
            </a:r>
            <a:r>
              <a:rPr lang="ja-JP" altLang="en-US">
                <a:latin typeface="ＭＳ Ｐゴシック"/>
                <a:ea typeface="ＭＳ Ｐゴシック"/>
              </a:rPr>
              <a:t>　</a:t>
            </a:r>
            <a:r>
              <a:rPr lang="en-US" altLang="ja-JP" dirty="0">
                <a:latin typeface="ＭＳ Ｐゴシック"/>
                <a:ea typeface="ＭＳ Ｐゴシック"/>
              </a:rPr>
              <a:t>A3RT</a:t>
            </a:r>
            <a:r>
              <a:rPr lang="ja-JP" altLang="en-US" dirty="0">
                <a:latin typeface="ＭＳ Ｐゴシック"/>
                <a:ea typeface="ＭＳ Ｐゴシック"/>
              </a:rPr>
              <a:t>　</a:t>
            </a:r>
            <a:r>
              <a:rPr lang="en-US" altLang="ja-JP" dirty="0">
                <a:latin typeface="ＭＳ Ｐゴシック"/>
                <a:ea typeface="ＭＳ Ｐゴシック"/>
                <a:hlinkClick r:id="rId4"/>
              </a:rPr>
              <a:t>https://a3rt.recruit-tech.co.jp/</a:t>
            </a:r>
            <a:endParaRPr lang="ja-JP" altLang="en-US" dirty="0">
              <a:latin typeface="ＭＳ Ｐゴシック"/>
              <a:ea typeface="ＭＳ Ｐゴシック"/>
            </a:endParaRPr>
          </a:p>
          <a:p>
            <a:pPr marL="383540" lvl="1"/>
            <a:r>
              <a:rPr lang="en-US" altLang="ja-JP" dirty="0" err="1">
                <a:latin typeface="ＭＳ Ｐゴシック"/>
                <a:ea typeface="ＭＳ Ｐゴシック"/>
              </a:rPr>
              <a:t>Liplistyle</a:t>
            </a:r>
            <a:r>
              <a:rPr lang="en-US" altLang="ja-JP" dirty="0">
                <a:latin typeface="ＭＳ Ｐゴシック"/>
                <a:ea typeface="ＭＳ Ｐゴシック"/>
              </a:rPr>
              <a:t> </a:t>
            </a:r>
            <a:r>
              <a:rPr lang="en-US" altLang="ja-JP" dirty="0" err="1">
                <a:latin typeface="ＭＳ Ｐゴシック"/>
                <a:ea typeface="ＭＳ Ｐゴシック"/>
              </a:rPr>
              <a:t>websyte</a:t>
            </a:r>
            <a:r>
              <a:rPr lang="en-US" altLang="ja-JP" dirty="0">
                <a:latin typeface="ＭＳ Ｐゴシック"/>
                <a:ea typeface="ＭＳ Ｐゴシック"/>
              </a:rPr>
              <a:t> </a:t>
            </a:r>
            <a:r>
              <a:rPr lang="en-US" dirty="0">
                <a:latin typeface="ＭＳ Ｐゴシック"/>
                <a:ea typeface="ＭＳ Ｐゴシック"/>
                <a:hlinkClick r:id="rId5"/>
              </a:rPr>
              <a:t>http://liplis.mine.nu/LiplisWiki/webroot/</a:t>
            </a:r>
            <a:endParaRPr lang="ja-JP" dirty="0">
              <a:latin typeface="ＭＳ Ｐゴシック"/>
              <a:ea typeface="ＭＳ Ｐゴシック"/>
            </a:endParaRPr>
          </a:p>
          <a:p>
            <a:r>
              <a:rPr lang="ja-JP" altLang="en-US">
                <a:latin typeface="ＭＳ Ｐゴシック"/>
                <a:ea typeface="ＭＳ Ｐゴシック"/>
              </a:rPr>
              <a:t>・AIについても商用利用不可のため、コスモアカデミー、職業訓練、自分の就職活動内での使用のみと限定しております。</a:t>
            </a:r>
            <a:endParaRPr lang="ja-JP" altLang="en-US" dirty="0">
              <a:latin typeface="ＭＳ Ｐゴシック"/>
              <a:ea typeface="ＭＳ Ｐゴシック"/>
            </a:endParaRPr>
          </a:p>
        </p:txBody>
      </p:sp>
    </p:spTree>
    <p:extLst>
      <p:ext uri="{BB962C8B-B14F-4D97-AF65-F5344CB8AC3E}">
        <p14:creationId xmlns:p14="http://schemas.microsoft.com/office/powerpoint/2010/main" val="3880166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E21EA0B-AB7A-427B-8307-115021FEE2D8}"/>
              </a:ext>
            </a:extLst>
          </p:cNvPr>
          <p:cNvSpPr>
            <a:spLocks noGrp="1"/>
          </p:cNvSpPr>
          <p:nvPr>
            <p:ph type="title"/>
          </p:nvPr>
        </p:nvSpPr>
        <p:spPr/>
        <p:txBody>
          <a:bodyPr/>
          <a:lstStyle/>
          <a:p>
            <a:r>
              <a:rPr lang="ja-JP" altLang="en-US">
                <a:latin typeface="ＭＳ Ｐゴシック"/>
                <a:ea typeface="ＭＳ Ｐゴシック"/>
              </a:rPr>
              <a:t>起動画面</a:t>
            </a:r>
            <a:endParaRPr kumimoji="1" lang="ja-JP" altLang="en-US"/>
          </a:p>
        </p:txBody>
      </p:sp>
      <p:pic>
        <p:nvPicPr>
          <p:cNvPr id="4" name="図 4">
            <a:extLst>
              <a:ext uri="{FF2B5EF4-FFF2-40B4-BE49-F238E27FC236}">
                <a16:creationId xmlns:a16="http://schemas.microsoft.com/office/drawing/2014/main" id="{7D202BDC-EC7A-4679-90B5-DBE3393C105F}"/>
              </a:ext>
            </a:extLst>
          </p:cNvPr>
          <p:cNvPicPr>
            <a:picLocks noGrp="1" noChangeAspect="1"/>
          </p:cNvPicPr>
          <p:nvPr>
            <p:ph idx="1"/>
          </p:nvPr>
        </p:nvPicPr>
        <p:blipFill>
          <a:blip r:embed="rId2"/>
          <a:stretch>
            <a:fillRect/>
          </a:stretch>
        </p:blipFill>
        <p:spPr>
          <a:xfrm>
            <a:off x="2147483647" y="2147483647"/>
            <a:ext cx="18288000" cy="10287000"/>
          </a:xfrm>
          <a:prstGeom prst="rect">
            <a:avLst/>
          </a:prstGeom>
        </p:spPr>
      </p:pic>
      <p:pic>
        <p:nvPicPr>
          <p:cNvPr id="6" name="図 6">
            <a:extLst>
              <a:ext uri="{FF2B5EF4-FFF2-40B4-BE49-F238E27FC236}">
                <a16:creationId xmlns:a16="http://schemas.microsoft.com/office/drawing/2014/main" id="{961F283A-3AFF-44AB-B0BA-8CBBC314B25B}"/>
              </a:ext>
            </a:extLst>
          </p:cNvPr>
          <p:cNvPicPr>
            <a:picLocks noChangeAspect="1"/>
          </p:cNvPicPr>
          <p:nvPr/>
        </p:nvPicPr>
        <p:blipFill>
          <a:blip r:embed="rId2"/>
          <a:stretch>
            <a:fillRect/>
          </a:stretch>
        </p:blipFill>
        <p:spPr>
          <a:xfrm>
            <a:off x="1863306" y="1823588"/>
            <a:ext cx="8551652" cy="4821087"/>
          </a:xfrm>
          <a:prstGeom prst="rect">
            <a:avLst/>
          </a:prstGeom>
        </p:spPr>
      </p:pic>
    </p:spTree>
    <p:extLst>
      <p:ext uri="{BB962C8B-B14F-4D97-AF65-F5344CB8AC3E}">
        <p14:creationId xmlns:p14="http://schemas.microsoft.com/office/powerpoint/2010/main" val="11872427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31102C9-957F-47BD-991C-D6B8327C76F6}"/>
              </a:ext>
            </a:extLst>
          </p:cNvPr>
          <p:cNvSpPr>
            <a:spLocks noGrp="1"/>
          </p:cNvSpPr>
          <p:nvPr>
            <p:ph type="title"/>
          </p:nvPr>
        </p:nvSpPr>
        <p:spPr/>
        <p:txBody>
          <a:bodyPr/>
          <a:lstStyle/>
          <a:p>
            <a:r>
              <a:rPr lang="ja-JP" altLang="en-US">
                <a:latin typeface="ＭＳ Ｐゴシック"/>
                <a:ea typeface="ＭＳ Ｐゴシック"/>
              </a:rPr>
              <a:t>起動画面の機能</a:t>
            </a:r>
            <a:endParaRPr kumimoji="1" lang="ja-JP" altLang="en-US"/>
          </a:p>
        </p:txBody>
      </p:sp>
      <p:sp>
        <p:nvSpPr>
          <p:cNvPr id="3" name="コンテンツ プレースホルダー 2">
            <a:extLst>
              <a:ext uri="{FF2B5EF4-FFF2-40B4-BE49-F238E27FC236}">
                <a16:creationId xmlns:a16="http://schemas.microsoft.com/office/drawing/2014/main" id="{7FFED6A0-9E8A-4A75-9F57-F82F486BAA92}"/>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・起動メッセージ</a:t>
            </a:r>
          </a:p>
          <a:p>
            <a:pPr marL="383540" lvl="1"/>
            <a:r>
              <a:rPr lang="ja-JP" altLang="en-US">
                <a:latin typeface="ＭＳ Ｐゴシック"/>
                <a:ea typeface="ＭＳ Ｐゴシック"/>
              </a:rPr>
              <a:t>起動時間により「おはようございます！」「こんにちは！」「こんばんわ！」に変更</a:t>
            </a:r>
          </a:p>
          <a:p>
            <a:r>
              <a:rPr lang="ja-JP" altLang="en-US">
                <a:latin typeface="ＭＳ Ｐゴシック"/>
                <a:ea typeface="ＭＳ Ｐゴシック"/>
              </a:rPr>
              <a:t>・音声</a:t>
            </a:r>
            <a:endParaRPr lang="ja-JP" altLang="en-US" dirty="0">
              <a:latin typeface="ＭＳ Ｐゴシック"/>
              <a:ea typeface="ＭＳ Ｐゴシック"/>
            </a:endParaRPr>
          </a:p>
          <a:p>
            <a:pPr marL="383540" lvl="1"/>
            <a:r>
              <a:rPr lang="ja-JP" altLang="en-US">
                <a:latin typeface="ＭＳ Ｐゴシック"/>
                <a:ea typeface="ＭＳ Ｐゴシック"/>
              </a:rPr>
              <a:t>docomo AI音声合成APIへ起動メッセージ内容を送信し、バイナリで音声ファイルを受信</a:t>
            </a:r>
            <a:endParaRPr lang="ja-JP" altLang="en-US" dirty="0">
              <a:latin typeface="ＭＳ Ｐゴシック"/>
              <a:ea typeface="ＭＳ Ｐゴシック"/>
            </a:endParaRPr>
          </a:p>
          <a:p>
            <a:pPr marL="383540" lvl="1"/>
            <a:r>
              <a:rPr lang="ja-JP" altLang="en-US">
                <a:latin typeface="ＭＳ Ｐゴシック"/>
                <a:ea typeface="ＭＳ Ｐゴシック"/>
              </a:rPr>
              <a:t>バイナリからwavへ変換して保存し、MediaPleyerクラスで再生</a:t>
            </a:r>
          </a:p>
          <a:p>
            <a:r>
              <a:rPr lang="ja-JP" altLang="en-US">
                <a:latin typeface="ＭＳ Ｐゴシック"/>
                <a:ea typeface="ＭＳ Ｐゴシック"/>
              </a:rPr>
              <a:t>・時計</a:t>
            </a:r>
            <a:endParaRPr lang="ja-JP" altLang="en-US" dirty="0">
              <a:latin typeface="ＭＳ Ｐゴシック"/>
              <a:ea typeface="ＭＳ Ｐゴシック"/>
            </a:endParaRPr>
          </a:p>
          <a:p>
            <a:pPr marL="383540" lvl="1"/>
            <a:r>
              <a:rPr lang="ja-JP" altLang="en-US">
                <a:latin typeface="ＭＳ Ｐゴシック"/>
                <a:ea typeface="ＭＳ Ｐゴシック"/>
              </a:rPr>
              <a:t>背景のみ画像で、針は描画オブジェクトで作成</a:t>
            </a:r>
          </a:p>
          <a:p>
            <a:pPr marL="383540" lvl="1"/>
            <a:r>
              <a:rPr lang="ja-JP" altLang="en-US">
                <a:latin typeface="ＭＳ Ｐゴシック"/>
                <a:ea typeface="ＭＳ Ｐゴシック"/>
              </a:rPr>
              <a:t>長針は分針の60倍、分針は秒針の60倍として開始時刻（DateTime）からTimerイベントで動いてます。</a:t>
            </a:r>
            <a:endParaRPr lang="ja-JP" altLang="en-US" dirty="0">
              <a:latin typeface="ＭＳ Ｐゴシック"/>
              <a:ea typeface="ＭＳ Ｐゴシック"/>
            </a:endParaRPr>
          </a:p>
        </p:txBody>
      </p:sp>
    </p:spTree>
    <p:extLst>
      <p:ext uri="{BB962C8B-B14F-4D97-AF65-F5344CB8AC3E}">
        <p14:creationId xmlns:p14="http://schemas.microsoft.com/office/powerpoint/2010/main" val="1643724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6761A2-C46C-400E-9DDD-0CE94F24D99E}"/>
              </a:ext>
            </a:extLst>
          </p:cNvPr>
          <p:cNvSpPr>
            <a:spLocks noGrp="1"/>
          </p:cNvSpPr>
          <p:nvPr>
            <p:ph type="title"/>
          </p:nvPr>
        </p:nvSpPr>
        <p:spPr/>
        <p:txBody>
          <a:bodyPr/>
          <a:lstStyle/>
          <a:p>
            <a:r>
              <a:rPr lang="ja-JP" altLang="en-US">
                <a:latin typeface="ＭＳ Ｐゴシック"/>
                <a:ea typeface="ＭＳ Ｐゴシック"/>
              </a:rPr>
              <a:t>右クリックメニューと今日の天気</a:t>
            </a:r>
            <a:endParaRPr kumimoji="1" lang="ja-JP" altLang="en-US"/>
          </a:p>
        </p:txBody>
      </p:sp>
      <p:pic>
        <p:nvPicPr>
          <p:cNvPr id="4" name="図 4">
            <a:extLst>
              <a:ext uri="{FF2B5EF4-FFF2-40B4-BE49-F238E27FC236}">
                <a16:creationId xmlns:a16="http://schemas.microsoft.com/office/drawing/2014/main" id="{5CB0FC1F-999A-4856-91B3-6EC458AD13DD}"/>
              </a:ext>
            </a:extLst>
          </p:cNvPr>
          <p:cNvPicPr>
            <a:picLocks noGrp="1" noChangeAspect="1"/>
          </p:cNvPicPr>
          <p:nvPr>
            <p:ph idx="1"/>
          </p:nvPr>
        </p:nvPicPr>
        <p:blipFill>
          <a:blip r:embed="rId2"/>
          <a:stretch>
            <a:fillRect/>
          </a:stretch>
        </p:blipFill>
        <p:spPr>
          <a:xfrm>
            <a:off x="2147483647" y="2147483647"/>
            <a:ext cx="18288000" cy="10287000"/>
          </a:xfrm>
          <a:prstGeom prst="rect">
            <a:avLst/>
          </a:prstGeom>
        </p:spPr>
      </p:pic>
      <p:pic>
        <p:nvPicPr>
          <p:cNvPr id="10" name="図 10">
            <a:extLst>
              <a:ext uri="{FF2B5EF4-FFF2-40B4-BE49-F238E27FC236}">
                <a16:creationId xmlns:a16="http://schemas.microsoft.com/office/drawing/2014/main" id="{C5E7E09C-7FC9-4584-AA56-1F8A7221B207}"/>
              </a:ext>
            </a:extLst>
          </p:cNvPr>
          <p:cNvPicPr>
            <a:picLocks noChangeAspect="1"/>
          </p:cNvPicPr>
          <p:nvPr/>
        </p:nvPicPr>
        <p:blipFill>
          <a:blip r:embed="rId3"/>
          <a:stretch>
            <a:fillRect/>
          </a:stretch>
        </p:blipFill>
        <p:spPr>
          <a:xfrm>
            <a:off x="1690778" y="1794833"/>
            <a:ext cx="8896709" cy="5007993"/>
          </a:xfrm>
          <a:prstGeom prst="rect">
            <a:avLst/>
          </a:prstGeom>
        </p:spPr>
      </p:pic>
    </p:spTree>
    <p:extLst>
      <p:ext uri="{BB962C8B-B14F-4D97-AF65-F5344CB8AC3E}">
        <p14:creationId xmlns:p14="http://schemas.microsoft.com/office/powerpoint/2010/main" val="3923563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55FC599-5C5A-43DF-811A-D463454D99B9}"/>
              </a:ext>
            </a:extLst>
          </p:cNvPr>
          <p:cNvSpPr>
            <a:spLocks noGrp="1"/>
          </p:cNvSpPr>
          <p:nvPr>
            <p:ph type="title"/>
          </p:nvPr>
        </p:nvSpPr>
        <p:spPr/>
        <p:txBody>
          <a:bodyPr/>
          <a:lstStyle/>
          <a:p>
            <a:r>
              <a:rPr lang="ja-JP" altLang="en-US">
                <a:latin typeface="ＭＳ Ｐゴシック"/>
                <a:ea typeface="ＭＳ Ｐゴシック"/>
              </a:rPr>
              <a:t>右クリックメニュー</a:t>
            </a:r>
            <a:endParaRPr kumimoji="1" lang="ja-JP" altLang="en-US"/>
          </a:p>
        </p:txBody>
      </p:sp>
      <p:sp>
        <p:nvSpPr>
          <p:cNvPr id="3" name="コンテンツ プレースホルダー 2">
            <a:extLst>
              <a:ext uri="{FF2B5EF4-FFF2-40B4-BE49-F238E27FC236}">
                <a16:creationId xmlns:a16="http://schemas.microsoft.com/office/drawing/2014/main" id="{94292ECC-8037-45DD-B58D-F1B23612156E}"/>
              </a:ext>
            </a:extLst>
          </p:cNvPr>
          <p:cNvSpPr>
            <a:spLocks noGrp="1"/>
          </p:cNvSpPr>
          <p:nvPr>
            <p:ph idx="1"/>
          </p:nvPr>
        </p:nvSpPr>
        <p:spPr>
          <a:xfrm>
            <a:off x="1097280" y="1874489"/>
            <a:ext cx="10058400" cy="4023360"/>
          </a:xfrm>
        </p:spPr>
        <p:txBody>
          <a:bodyPr vert="horz" lIns="0" tIns="45720" rIns="0" bIns="45720" rtlCol="0" anchor="t">
            <a:normAutofit/>
          </a:bodyPr>
          <a:lstStyle/>
          <a:p>
            <a:r>
              <a:rPr lang="ja-JP" altLang="en-US">
                <a:latin typeface="ＭＳ Ｐゴシック"/>
                <a:ea typeface="ＭＳ Ｐゴシック"/>
              </a:rPr>
              <a:t>・今日の天気（名古屋）</a:t>
            </a:r>
          </a:p>
          <a:p>
            <a:pPr marL="383540" lvl="1"/>
            <a:r>
              <a:rPr lang="ja-JP" altLang="en-US">
                <a:latin typeface="ＭＳ Ｐゴシック"/>
                <a:ea typeface="ＭＳ Ｐゴシック"/>
              </a:rPr>
              <a:t>名古屋市の天気をlivedoorのお天気WebサービスAPIから受信。</a:t>
            </a:r>
          </a:p>
          <a:p>
            <a:pPr marL="383540" lvl="1"/>
            <a:r>
              <a:rPr lang="ja-JP" altLang="en-US">
                <a:latin typeface="ＭＳ Ｐゴシック"/>
                <a:ea typeface="ＭＳ Ｐゴシック"/>
              </a:rPr>
              <a:t>「読んでもらう」ボタンを押すと文章を音声合成APIで音声に変換して出力</a:t>
            </a:r>
          </a:p>
          <a:p>
            <a:pPr marL="383540" lvl="1"/>
            <a:r>
              <a:rPr lang="ja-JP" altLang="en-US">
                <a:latin typeface="ＭＳ Ｐゴシック"/>
                <a:ea typeface="ＭＳ Ｐゴシック"/>
              </a:rPr>
              <a:t>「博多弁で」ボタンを押すと、文章をdocomoキャラクタ変換APIで博多弁に変換後、音声に変換して出力。</a:t>
            </a:r>
          </a:p>
          <a:p>
            <a:r>
              <a:rPr lang="ja-JP" altLang="en-US">
                <a:latin typeface="ＭＳ Ｐゴシック"/>
                <a:ea typeface="ＭＳ Ｐゴシック"/>
              </a:rPr>
              <a:t>・楽天商品検索</a:t>
            </a:r>
          </a:p>
          <a:p>
            <a:pPr marL="383540" lvl="1"/>
            <a:r>
              <a:rPr lang="ja-JP" altLang="en-US">
                <a:latin typeface="ＭＳ Ｐゴシック"/>
                <a:ea typeface="ＭＳ Ｐゴシック"/>
              </a:rPr>
              <a:t>楽天商品検索APIで商品を検索して上位30件を表示</a:t>
            </a:r>
            <a:endParaRPr lang="ja-JP" altLang="en-US" dirty="0">
              <a:latin typeface="ＭＳ Ｐゴシック"/>
              <a:ea typeface="ＭＳ Ｐゴシック"/>
            </a:endParaRPr>
          </a:p>
          <a:p>
            <a:r>
              <a:rPr lang="ja-JP" altLang="en-US">
                <a:latin typeface="ＭＳ Ｐゴシック"/>
                <a:ea typeface="ＭＳ Ｐゴシック"/>
              </a:rPr>
              <a:t>・蔵書検索</a:t>
            </a:r>
          </a:p>
          <a:p>
            <a:pPr marL="383540" lvl="1"/>
            <a:r>
              <a:rPr lang="ja-JP" altLang="en-US">
                <a:latin typeface="ＭＳ Ｐゴシック"/>
                <a:ea typeface="ＭＳ Ｐゴシック"/>
              </a:rPr>
              <a:t>カーリルの図書館APIで図書館蔵書管理システムから本の貸し出し状況を確認</a:t>
            </a:r>
          </a:p>
          <a:p>
            <a:pPr marL="383540" lvl="1"/>
            <a:r>
              <a:rPr lang="ja-JP" altLang="en-US">
                <a:latin typeface="ＭＳ Ｐゴシック"/>
                <a:ea typeface="ＭＳ Ｐゴシック"/>
              </a:rPr>
              <a:t>現時点での貸し出し状況が見れるだけであり、精度も低い</a:t>
            </a:r>
            <a:endParaRPr lang="ja-JP" altLang="en-US" dirty="0">
              <a:latin typeface="ＭＳ Ｐゴシック"/>
              <a:ea typeface="ＭＳ Ｐゴシック"/>
            </a:endParaRPr>
          </a:p>
          <a:p>
            <a:pPr marL="383540" lvl="1"/>
            <a:r>
              <a:rPr lang="ja-JP" altLang="en-US">
                <a:latin typeface="ＭＳ Ｐゴシック"/>
                <a:ea typeface="ＭＳ Ｐゴシック"/>
              </a:rPr>
              <a:t>東海市中央図書館と大府市のおおぶ文化交流の杜図書館に対応</a:t>
            </a:r>
            <a:endParaRPr lang="ja-JP" altLang="en-US" dirty="0">
              <a:latin typeface="ＭＳ Ｐゴシック"/>
              <a:ea typeface="ＭＳ Ｐゴシック"/>
            </a:endParaRPr>
          </a:p>
        </p:txBody>
      </p:sp>
    </p:spTree>
    <p:extLst>
      <p:ext uri="{BB962C8B-B14F-4D97-AF65-F5344CB8AC3E}">
        <p14:creationId xmlns:p14="http://schemas.microsoft.com/office/powerpoint/2010/main" val="3743910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B332E71-E3C2-46CB-A64B-7B50A8272E70}"/>
              </a:ext>
            </a:extLst>
          </p:cNvPr>
          <p:cNvSpPr>
            <a:spLocks noGrp="1"/>
          </p:cNvSpPr>
          <p:nvPr>
            <p:ph type="title"/>
          </p:nvPr>
        </p:nvSpPr>
        <p:spPr/>
        <p:txBody>
          <a:bodyPr/>
          <a:lstStyle/>
          <a:p>
            <a:r>
              <a:rPr lang="ja-JP" altLang="en-US">
                <a:latin typeface="ＭＳ Ｐゴシック"/>
                <a:ea typeface="ＭＳ Ｐゴシック"/>
              </a:rPr>
              <a:t>右クリックメニュー</a:t>
            </a:r>
            <a:endParaRPr kumimoji="1" lang="ja-JP" altLang="en-US"/>
          </a:p>
        </p:txBody>
      </p:sp>
      <p:sp>
        <p:nvSpPr>
          <p:cNvPr id="3" name="コンテンツ プレースホルダー 2">
            <a:extLst>
              <a:ext uri="{FF2B5EF4-FFF2-40B4-BE49-F238E27FC236}">
                <a16:creationId xmlns:a16="http://schemas.microsoft.com/office/drawing/2014/main" id="{393F4678-23F9-4E83-9F8C-4444363B84DA}"/>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・RSS</a:t>
            </a:r>
          </a:p>
          <a:p>
            <a:pPr marL="383540" lvl="1"/>
            <a:r>
              <a:rPr lang="ja-JP" altLang="en-US">
                <a:latin typeface="ＭＳ Ｐゴシック"/>
                <a:ea typeface="ＭＳ Ｐゴシック"/>
              </a:rPr>
              <a:t>RSSを利用してニュースサイトから配信されている記事のヘッドライン一覧を表示</a:t>
            </a:r>
          </a:p>
          <a:p>
            <a:r>
              <a:rPr lang="ja-JP" altLang="en-US">
                <a:latin typeface="ＭＳ Ｐゴシック"/>
                <a:ea typeface="ＭＳ Ｐゴシック"/>
              </a:rPr>
              <a:t>・docomo AI</a:t>
            </a:r>
          </a:p>
          <a:p>
            <a:pPr marL="383540" lvl="1"/>
            <a:r>
              <a:rPr lang="ja-JP" altLang="en-US">
                <a:latin typeface="ＭＳ Ｐゴシック"/>
                <a:ea typeface="ＭＳ Ｐゴシック"/>
              </a:rPr>
              <a:t>雑談、音声合成AI等を利用してデスクトップマスコットと会話したり、お喋りさせたりできる。</a:t>
            </a:r>
          </a:p>
          <a:p>
            <a:pPr marL="383540" lvl="1"/>
            <a:r>
              <a:rPr lang="ja-JP" altLang="en-US">
                <a:latin typeface="ＭＳ Ｐゴシック"/>
                <a:ea typeface="ＭＳ Ｐゴシック"/>
              </a:rPr>
              <a:t>雑談、音声合成機能以外はサブウィンドウが起動</a:t>
            </a:r>
          </a:p>
          <a:p>
            <a:r>
              <a:rPr lang="ja-JP" altLang="en-US">
                <a:latin typeface="ＭＳ Ｐゴシック"/>
                <a:ea typeface="ＭＳ Ｐゴシック"/>
              </a:rPr>
              <a:t>・A3RT(AI)</a:t>
            </a:r>
          </a:p>
          <a:p>
            <a:pPr marL="383540" lvl="1"/>
            <a:r>
              <a:rPr lang="ja-JP" altLang="en-US">
                <a:latin typeface="ＭＳ Ｐゴシック"/>
                <a:ea typeface="ＭＳ Ｐゴシック"/>
              </a:rPr>
              <a:t>リクルートのAI。docomoよりも性能は低い。</a:t>
            </a:r>
            <a:endParaRPr lang="ja-JP" altLang="en-US" dirty="0">
              <a:latin typeface="ＭＳ Ｐゴシック"/>
              <a:ea typeface="ＭＳ Ｐゴシック"/>
            </a:endParaRPr>
          </a:p>
          <a:p>
            <a:pPr marL="383540" lvl="1"/>
            <a:r>
              <a:rPr lang="ja-JP" altLang="en-US">
                <a:latin typeface="ＭＳ Ｐゴシック"/>
                <a:ea typeface="ＭＳ Ｐゴシック"/>
              </a:rPr>
              <a:t>雑談、文章作成支援のAIを利用できる。</a:t>
            </a:r>
          </a:p>
          <a:p>
            <a:r>
              <a:rPr lang="ja-JP" altLang="en-US">
                <a:latin typeface="ＭＳ Ｐゴシック"/>
                <a:ea typeface="ＭＳ Ｐゴシック"/>
              </a:rPr>
              <a:t>・Twitter検索ウィンドウ</a:t>
            </a:r>
            <a:endParaRPr lang="ja-JP" altLang="en-US" dirty="0">
              <a:latin typeface="ＭＳ Ｐゴシック"/>
              <a:ea typeface="ＭＳ Ｐゴシック"/>
            </a:endParaRPr>
          </a:p>
          <a:p>
            <a:pPr marL="383540" lvl="1"/>
            <a:r>
              <a:rPr lang="ja-JP" altLang="en-US">
                <a:latin typeface="ＭＳ Ｐゴシック"/>
                <a:ea typeface="ＭＳ Ｐゴシック"/>
              </a:rPr>
              <a:t>サブウィンドウが起動し、Twitter内のTweetを検索できる</a:t>
            </a:r>
          </a:p>
          <a:p>
            <a:pPr marL="383540" lvl="1"/>
            <a:r>
              <a:rPr lang="ja-JP" altLang="en-US">
                <a:latin typeface="ＭＳ Ｐゴシック"/>
                <a:ea typeface="ＭＳ Ｐゴシック"/>
              </a:rPr>
              <a:t>ただし、表示する結果はキャラクタ変換で方便に変換して出力</a:t>
            </a:r>
            <a:endParaRPr lang="ja-JP" altLang="en-US" dirty="0">
              <a:latin typeface="ＭＳ Ｐゴシック"/>
              <a:ea typeface="ＭＳ Ｐゴシック"/>
            </a:endParaRPr>
          </a:p>
        </p:txBody>
      </p:sp>
    </p:spTree>
    <p:extLst>
      <p:ext uri="{BB962C8B-B14F-4D97-AF65-F5344CB8AC3E}">
        <p14:creationId xmlns:p14="http://schemas.microsoft.com/office/powerpoint/2010/main" val="32643312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2C6D80-25FD-4C85-8D55-C6407946B14E}"/>
              </a:ext>
            </a:extLst>
          </p:cNvPr>
          <p:cNvSpPr>
            <a:spLocks noGrp="1"/>
          </p:cNvSpPr>
          <p:nvPr>
            <p:ph type="title"/>
          </p:nvPr>
        </p:nvSpPr>
        <p:spPr/>
        <p:txBody>
          <a:bodyPr/>
          <a:lstStyle/>
          <a:p>
            <a:r>
              <a:rPr lang="ja-JP" altLang="en-US">
                <a:latin typeface="ＭＳ Ｐゴシック"/>
                <a:ea typeface="ＭＳ Ｐゴシック"/>
              </a:rPr>
              <a:t>今日の天気（名古屋）</a:t>
            </a:r>
            <a:endParaRPr kumimoji="1" lang="ja-JP" altLang="en-US"/>
          </a:p>
        </p:txBody>
      </p:sp>
      <p:sp>
        <p:nvSpPr>
          <p:cNvPr id="3" name="コンテンツ プレースホルダー 2">
            <a:extLst>
              <a:ext uri="{FF2B5EF4-FFF2-40B4-BE49-F238E27FC236}">
                <a16:creationId xmlns:a16="http://schemas.microsoft.com/office/drawing/2014/main" id="{E7D884CB-E605-444C-9B6B-58ECBB9A0E0E}"/>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・名古屋市の天気と概況を表示</a:t>
            </a:r>
          </a:p>
          <a:p>
            <a:r>
              <a:rPr lang="ja-JP" altLang="en-US">
                <a:latin typeface="ＭＳ Ｐゴシック"/>
                <a:ea typeface="ＭＳ Ｐゴシック"/>
              </a:rPr>
              <a:t>・情報提供元の都合上、改行によりレイアウトがずれることが多い。</a:t>
            </a:r>
          </a:p>
          <a:p>
            <a:r>
              <a:rPr lang="ja-JP" altLang="en-US">
                <a:latin typeface="ＭＳ Ｐゴシック"/>
                <a:ea typeface="ＭＳ Ｐゴシック"/>
              </a:rPr>
              <a:t>・名古屋市以外の都市も内部コード（city IDコード）の変更で対応可能</a:t>
            </a:r>
          </a:p>
          <a:p>
            <a:r>
              <a:rPr lang="ja-JP" altLang="en-US">
                <a:latin typeface="ＭＳ Ｐゴシック"/>
                <a:ea typeface="ＭＳ Ｐゴシック"/>
              </a:rPr>
              <a:t>・APIのレスポンスはJSON形式のため、LINQで天気と概況のみ抜き出して表示。</a:t>
            </a:r>
          </a:p>
          <a:p>
            <a:r>
              <a:rPr lang="ja-JP" altLang="en-US">
                <a:latin typeface="ＭＳ Ｐゴシック"/>
                <a:ea typeface="ＭＳ Ｐゴシック"/>
              </a:rPr>
              <a:t>・お天気Webサービス仕様</a:t>
            </a:r>
            <a:endParaRPr lang="ja-JP" altLang="en-US" dirty="0">
              <a:latin typeface="ＭＳ Ｐゴシック"/>
              <a:ea typeface="ＭＳ Ｐゴシック"/>
            </a:endParaRPr>
          </a:p>
          <a:p>
            <a:pPr marL="383540" lvl="1"/>
            <a:r>
              <a:rPr lang="ja-JP" dirty="0">
                <a:latin typeface="ＭＳ Ｐゴシック"/>
                <a:ea typeface="ＭＳ Ｐゴシック"/>
                <a:hlinkClick r:id="rId2"/>
              </a:rPr>
              <a:t>http://weather.livedoor.com/weather_hacks/webservice</a:t>
            </a:r>
            <a:endParaRPr lang="ja-JP" altLang="en-US" dirty="0">
              <a:latin typeface="ＭＳ Ｐゴシック"/>
              <a:ea typeface="ＭＳ Ｐゴシック"/>
            </a:endParaRPr>
          </a:p>
          <a:p>
            <a:r>
              <a:rPr lang="ja-JP">
                <a:latin typeface="ＭＳ Ｐゴシック"/>
                <a:ea typeface="ＭＳ Ｐゴシック"/>
              </a:rPr>
              <a:t>・「</a:t>
            </a:r>
            <a:r>
              <a:rPr lang="ja-JP" altLang="en-US">
                <a:latin typeface="ＭＳ Ｐゴシック"/>
                <a:ea typeface="ＭＳ Ｐゴシック"/>
              </a:rPr>
              <a:t>読</a:t>
            </a:r>
            <a:r>
              <a:rPr lang="ja-JP">
                <a:latin typeface="ＭＳ Ｐゴシック"/>
                <a:ea typeface="ＭＳ Ｐゴシック"/>
              </a:rPr>
              <a:t>んでもらう」、「博多弁で」ボタンの</a:t>
            </a:r>
            <a:r>
              <a:rPr lang="ja-JP" altLang="en-US">
                <a:latin typeface="ＭＳ Ｐゴシック"/>
                <a:ea typeface="ＭＳ Ｐゴシック"/>
              </a:rPr>
              <a:t>詳細</a:t>
            </a:r>
            <a:r>
              <a:rPr lang="ja-JP">
                <a:latin typeface="ＭＳ Ｐゴシック"/>
                <a:ea typeface="ＭＳ Ｐゴシック"/>
              </a:rPr>
              <a:t>は</a:t>
            </a:r>
            <a:r>
              <a:rPr lang="en-US" altLang="ja-JP">
                <a:latin typeface="ＭＳ Ｐゴシック"/>
                <a:ea typeface="ＭＳ Ｐゴシック"/>
              </a:rPr>
              <a:t>docomo</a:t>
            </a:r>
            <a:r>
              <a:rPr lang="ja-JP" dirty="0">
                <a:latin typeface="ＭＳ Ｐゴシック"/>
                <a:ea typeface="ＭＳ Ｐゴシック"/>
              </a:rPr>
              <a:t> </a:t>
            </a:r>
            <a:r>
              <a:rPr lang="en-US" altLang="ja-JP">
                <a:latin typeface="ＭＳ Ｐゴシック"/>
                <a:ea typeface="ＭＳ Ｐゴシック"/>
              </a:rPr>
              <a:t>AI内で。</a:t>
            </a:r>
            <a:endParaRPr lang="ja-JP">
              <a:latin typeface="ＭＳ Ｐゴシック"/>
              <a:ea typeface="ＭＳ Ｐゴシック"/>
            </a:endParaRPr>
          </a:p>
        </p:txBody>
      </p:sp>
    </p:spTree>
    <p:extLst>
      <p:ext uri="{BB962C8B-B14F-4D97-AF65-F5344CB8AC3E}">
        <p14:creationId xmlns:p14="http://schemas.microsoft.com/office/powerpoint/2010/main" val="3770031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343F82-9D6D-497C-A95F-143968BF1CAF}"/>
              </a:ext>
            </a:extLst>
          </p:cNvPr>
          <p:cNvSpPr>
            <a:spLocks noGrp="1"/>
          </p:cNvSpPr>
          <p:nvPr>
            <p:ph type="title"/>
          </p:nvPr>
        </p:nvSpPr>
        <p:spPr/>
        <p:txBody>
          <a:bodyPr/>
          <a:lstStyle/>
          <a:p>
            <a:r>
              <a:rPr lang="ja-JP" altLang="en-US">
                <a:latin typeface="ＭＳ Ｐゴシック"/>
                <a:ea typeface="ＭＳ Ｐゴシック"/>
              </a:rPr>
              <a:t>楽天商品検索</a:t>
            </a:r>
            <a:endParaRPr kumimoji="1" lang="ja-JP" altLang="en-US"/>
          </a:p>
        </p:txBody>
      </p:sp>
      <p:pic>
        <p:nvPicPr>
          <p:cNvPr id="4" name="図 4" descr="空, モニター, コンピューター, 画面 が含まれている画像&#10;&#10;高い精度で生成された説明">
            <a:extLst>
              <a:ext uri="{FF2B5EF4-FFF2-40B4-BE49-F238E27FC236}">
                <a16:creationId xmlns:a16="http://schemas.microsoft.com/office/drawing/2014/main" id="{23FF9253-0353-4268-8C73-45ABA95CC290}"/>
              </a:ext>
            </a:extLst>
          </p:cNvPr>
          <p:cNvPicPr>
            <a:picLocks noGrp="1" noChangeAspect="1"/>
          </p:cNvPicPr>
          <p:nvPr>
            <p:ph idx="1"/>
          </p:nvPr>
        </p:nvPicPr>
        <p:blipFill>
          <a:blip r:embed="rId2"/>
          <a:stretch>
            <a:fillRect/>
          </a:stretch>
        </p:blipFill>
        <p:spPr>
          <a:xfrm>
            <a:off x="2147483647" y="2147483647"/>
            <a:ext cx="18288000" cy="10287000"/>
          </a:xfrm>
          <a:prstGeom prst="rect">
            <a:avLst/>
          </a:prstGeom>
        </p:spPr>
      </p:pic>
      <p:pic>
        <p:nvPicPr>
          <p:cNvPr id="6" name="図 6" descr="空, モニター, コンピューター, 画面 が含まれている画像&#10;&#10;高い精度で生成された説明">
            <a:extLst>
              <a:ext uri="{FF2B5EF4-FFF2-40B4-BE49-F238E27FC236}">
                <a16:creationId xmlns:a16="http://schemas.microsoft.com/office/drawing/2014/main" id="{2BA06537-39EC-4497-A1B5-A16B130B80DA}"/>
              </a:ext>
            </a:extLst>
          </p:cNvPr>
          <p:cNvPicPr>
            <a:picLocks noChangeAspect="1"/>
          </p:cNvPicPr>
          <p:nvPr/>
        </p:nvPicPr>
        <p:blipFill>
          <a:blip r:embed="rId2"/>
          <a:stretch>
            <a:fillRect/>
          </a:stretch>
        </p:blipFill>
        <p:spPr>
          <a:xfrm>
            <a:off x="1762664" y="1794833"/>
            <a:ext cx="8752935" cy="4921729"/>
          </a:xfrm>
          <a:prstGeom prst="rect">
            <a:avLst/>
          </a:prstGeom>
        </p:spPr>
      </p:pic>
    </p:spTree>
    <p:extLst>
      <p:ext uri="{BB962C8B-B14F-4D97-AF65-F5344CB8AC3E}">
        <p14:creationId xmlns:p14="http://schemas.microsoft.com/office/powerpoint/2010/main" val="1098072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63D129-A73A-4BD3-8BEC-819E58FE0B4D}"/>
              </a:ext>
            </a:extLst>
          </p:cNvPr>
          <p:cNvSpPr>
            <a:spLocks noGrp="1"/>
          </p:cNvSpPr>
          <p:nvPr>
            <p:ph type="title"/>
          </p:nvPr>
        </p:nvSpPr>
        <p:spPr/>
        <p:txBody>
          <a:bodyPr/>
          <a:lstStyle/>
          <a:p>
            <a:r>
              <a:rPr lang="ja-JP" altLang="en-US">
                <a:latin typeface="ＭＳ Ｐゴシック"/>
                <a:ea typeface="ＭＳ Ｐゴシック"/>
              </a:rPr>
              <a:t>楽天商品検索</a:t>
            </a:r>
            <a:endParaRPr kumimoji="1" lang="ja-JP" altLang="en-US"/>
          </a:p>
        </p:txBody>
      </p:sp>
      <p:sp>
        <p:nvSpPr>
          <p:cNvPr id="3" name="コンテンツ プレースホルダー 2">
            <a:extLst>
              <a:ext uri="{FF2B5EF4-FFF2-40B4-BE49-F238E27FC236}">
                <a16:creationId xmlns:a16="http://schemas.microsoft.com/office/drawing/2014/main" id="{1CE2B81F-C1B1-4497-A532-6417BDEF669F}"/>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・楽天商品検索APIにテキストボックス入力内容を送信して結果を一覧表示</a:t>
            </a:r>
          </a:p>
          <a:p>
            <a:r>
              <a:rPr lang="ja-JP" altLang="en-US">
                <a:latin typeface="ＭＳ Ｐゴシック"/>
                <a:ea typeface="ＭＳ Ｐゴシック"/>
              </a:rPr>
              <a:t>・表示内容は商品名、キャッチコピー、価格（税込）、送料込み・抜き、商品のURL</a:t>
            </a:r>
            <a:endParaRPr lang="ja-JP" altLang="en-US" dirty="0">
              <a:latin typeface="ＭＳ Ｐゴシック"/>
              <a:ea typeface="ＭＳ Ｐゴシック"/>
            </a:endParaRPr>
          </a:p>
          <a:p>
            <a:r>
              <a:rPr lang="ja-JP" altLang="en-US">
                <a:latin typeface="ＭＳ Ｐゴシック"/>
                <a:ea typeface="ＭＳ Ｐゴシック"/>
              </a:rPr>
              <a:t>・表示件数は30件まで</a:t>
            </a:r>
            <a:endParaRPr lang="ja-JP" altLang="en-US" dirty="0">
              <a:latin typeface="ＭＳ Ｐゴシック"/>
              <a:ea typeface="ＭＳ Ｐゴシック"/>
            </a:endParaRPr>
          </a:p>
          <a:p>
            <a:r>
              <a:rPr lang="ja-JP" altLang="en-US">
                <a:latin typeface="ＭＳ Ｐゴシック"/>
                <a:ea typeface="ＭＳ Ｐゴシック"/>
              </a:rPr>
              <a:t>・APIの設定により、商品のURLをアフィリエイト入りURLに変更したり、送料込みのみ、価格が何円以下のみなど様々な変更が可能</a:t>
            </a:r>
            <a:endParaRPr lang="ja-JP" altLang="en-US" dirty="0">
              <a:latin typeface="ＭＳ Ｐゴシック"/>
              <a:ea typeface="ＭＳ Ｐゴシック"/>
            </a:endParaRPr>
          </a:p>
          <a:p>
            <a:r>
              <a:rPr lang="ja-JP" altLang="en-US">
                <a:latin typeface="ＭＳ Ｐゴシック"/>
                <a:ea typeface="ＭＳ Ｐゴシック"/>
              </a:rPr>
              <a:t>・商品名、キャッチコピーが冗長なため、マウスオーバーで商品名、キャッチコピーを最後まで表示できる</a:t>
            </a:r>
            <a:endParaRPr lang="ja-JP" altLang="en-US" dirty="0">
              <a:latin typeface="ＭＳ Ｐゴシック"/>
              <a:ea typeface="ＭＳ Ｐゴシック"/>
            </a:endParaRPr>
          </a:p>
          <a:p>
            <a:r>
              <a:rPr lang="ja-JP" altLang="en-US">
                <a:latin typeface="ＭＳ Ｐゴシック"/>
                <a:ea typeface="ＭＳ Ｐゴシック"/>
              </a:rPr>
              <a:t>・楽天商品検索APIとデータ一覧表示の練習のため作成したため、特に利用価値が無い。</a:t>
            </a:r>
            <a:endParaRPr lang="ja-JP" altLang="en-US" dirty="0">
              <a:latin typeface="ＭＳ Ｐゴシック"/>
              <a:ea typeface="ＭＳ Ｐゴシック"/>
            </a:endParaRPr>
          </a:p>
        </p:txBody>
      </p:sp>
    </p:spTree>
    <p:extLst>
      <p:ext uri="{BB962C8B-B14F-4D97-AF65-F5344CB8AC3E}">
        <p14:creationId xmlns:p14="http://schemas.microsoft.com/office/powerpoint/2010/main" val="41683561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848EA0-0AD9-409A-A1AB-132C66665324}"/>
              </a:ext>
            </a:extLst>
          </p:cNvPr>
          <p:cNvSpPr>
            <a:spLocks noGrp="1"/>
          </p:cNvSpPr>
          <p:nvPr>
            <p:ph type="title"/>
          </p:nvPr>
        </p:nvSpPr>
        <p:spPr/>
        <p:txBody>
          <a:bodyPr/>
          <a:lstStyle/>
          <a:p>
            <a:r>
              <a:rPr lang="ja-JP" altLang="en-US">
                <a:latin typeface="ＭＳ Ｐゴシック"/>
                <a:ea typeface="ＭＳ Ｐゴシック"/>
              </a:rPr>
              <a:t>蔵書検索</a:t>
            </a:r>
            <a:endParaRPr kumimoji="1" lang="ja-JP" altLang="en-US"/>
          </a:p>
        </p:txBody>
      </p:sp>
      <p:pic>
        <p:nvPicPr>
          <p:cNvPr id="4" name="図 4" descr="空, モニター, コンピューター, 室内 が含まれている画像&#10;&#10;高い精度で生成された説明">
            <a:extLst>
              <a:ext uri="{FF2B5EF4-FFF2-40B4-BE49-F238E27FC236}">
                <a16:creationId xmlns:a16="http://schemas.microsoft.com/office/drawing/2014/main" id="{B0866A81-4ABE-4C48-B441-1903C16C2E98}"/>
              </a:ext>
            </a:extLst>
          </p:cNvPr>
          <p:cNvPicPr>
            <a:picLocks noChangeAspect="1"/>
          </p:cNvPicPr>
          <p:nvPr/>
        </p:nvPicPr>
        <p:blipFill>
          <a:blip r:embed="rId2"/>
          <a:stretch>
            <a:fillRect/>
          </a:stretch>
        </p:blipFill>
        <p:spPr>
          <a:xfrm>
            <a:off x="1777042" y="1809211"/>
            <a:ext cx="8724181" cy="4907351"/>
          </a:xfrm>
          <a:prstGeom prst="rect">
            <a:avLst/>
          </a:prstGeom>
        </p:spPr>
      </p:pic>
    </p:spTree>
    <p:extLst>
      <p:ext uri="{BB962C8B-B14F-4D97-AF65-F5344CB8AC3E}">
        <p14:creationId xmlns:p14="http://schemas.microsoft.com/office/powerpoint/2010/main" val="34945610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4EEFD4-8511-4834-B55D-56045E4870DD}"/>
              </a:ext>
            </a:extLst>
          </p:cNvPr>
          <p:cNvSpPr>
            <a:spLocks noGrp="1"/>
          </p:cNvSpPr>
          <p:nvPr>
            <p:ph type="title"/>
          </p:nvPr>
        </p:nvSpPr>
        <p:spPr/>
        <p:txBody>
          <a:bodyPr/>
          <a:lstStyle/>
          <a:p>
            <a:r>
              <a:rPr lang="ja-JP" altLang="en-US">
                <a:latin typeface="ＭＳ Ｐゴシック"/>
                <a:ea typeface="ＭＳ Ｐゴシック"/>
              </a:rPr>
              <a:t>デスクトップマスコットとは？</a:t>
            </a:r>
            <a:endParaRPr kumimoji="1" lang="ja-JP" altLang="en-US"/>
          </a:p>
        </p:txBody>
      </p:sp>
      <p:sp>
        <p:nvSpPr>
          <p:cNvPr id="3" name="コンテンツ プレースホルダー 2">
            <a:extLst>
              <a:ext uri="{FF2B5EF4-FFF2-40B4-BE49-F238E27FC236}">
                <a16:creationId xmlns:a16="http://schemas.microsoft.com/office/drawing/2014/main" id="{946BEBBE-CF15-4533-BC5E-EBFAAADF4DAA}"/>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・約15～20年前に作成が始まった、PC用アプリケーション。</a:t>
            </a:r>
          </a:p>
          <a:p>
            <a:pPr marL="383540" lvl="1"/>
            <a:r>
              <a:rPr lang="ja-JP" altLang="en-US">
                <a:latin typeface="ＭＳ Ｐゴシック"/>
                <a:ea typeface="ＭＳ Ｐゴシック"/>
              </a:rPr>
              <a:t>伺か：デスクトップに常駐し、しゃべったりニュースを表示したりしゃべったりします。</a:t>
            </a:r>
          </a:p>
          <a:p>
            <a:pPr marL="383540" lvl="1"/>
            <a:endParaRPr lang="ja-JP" altLang="en-US" dirty="0">
              <a:latin typeface="ＭＳ Ｐゴシック"/>
              <a:ea typeface="ＭＳ Ｐゴシック"/>
            </a:endParaRPr>
          </a:p>
        </p:txBody>
      </p:sp>
      <p:pic>
        <p:nvPicPr>
          <p:cNvPr id="4" name="図 4" descr="モニター, コンピューター, スクリーンショット, 空 が含まれている画像&#10;&#10;非常に高い精度で生成された説明">
            <a:extLst>
              <a:ext uri="{FF2B5EF4-FFF2-40B4-BE49-F238E27FC236}">
                <a16:creationId xmlns:a16="http://schemas.microsoft.com/office/drawing/2014/main" id="{0CA9A07E-4F0D-46EB-83E4-EE899E333C3E}"/>
              </a:ext>
            </a:extLst>
          </p:cNvPr>
          <p:cNvPicPr>
            <a:picLocks noChangeAspect="1"/>
          </p:cNvPicPr>
          <p:nvPr/>
        </p:nvPicPr>
        <p:blipFill>
          <a:blip r:embed="rId2"/>
          <a:stretch>
            <a:fillRect/>
          </a:stretch>
        </p:blipFill>
        <p:spPr>
          <a:xfrm>
            <a:off x="2429540" y="2595451"/>
            <a:ext cx="6420293" cy="3607538"/>
          </a:xfrm>
          <a:prstGeom prst="rect">
            <a:avLst/>
          </a:prstGeom>
        </p:spPr>
      </p:pic>
    </p:spTree>
    <p:extLst>
      <p:ext uri="{BB962C8B-B14F-4D97-AF65-F5344CB8AC3E}">
        <p14:creationId xmlns:p14="http://schemas.microsoft.com/office/powerpoint/2010/main" val="1212718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C93615-9054-4F98-A18B-D94939D293AF}"/>
              </a:ext>
            </a:extLst>
          </p:cNvPr>
          <p:cNvSpPr>
            <a:spLocks noGrp="1"/>
          </p:cNvSpPr>
          <p:nvPr>
            <p:ph type="title"/>
          </p:nvPr>
        </p:nvSpPr>
        <p:spPr/>
        <p:txBody>
          <a:bodyPr/>
          <a:lstStyle/>
          <a:p>
            <a:r>
              <a:rPr lang="ja-JP" altLang="en-US">
                <a:latin typeface="ＭＳ Ｐゴシック"/>
                <a:ea typeface="ＭＳ Ｐゴシック"/>
              </a:rPr>
              <a:t>蔵書検索</a:t>
            </a:r>
            <a:endParaRPr kumimoji="1" lang="ja-JP" altLang="en-US"/>
          </a:p>
        </p:txBody>
      </p:sp>
      <p:sp>
        <p:nvSpPr>
          <p:cNvPr id="3" name="コンテンツ プレースホルダー 2">
            <a:extLst>
              <a:ext uri="{FF2B5EF4-FFF2-40B4-BE49-F238E27FC236}">
                <a16:creationId xmlns:a16="http://schemas.microsoft.com/office/drawing/2014/main" id="{6B7C2C75-2FD1-4E71-B65A-C78420644071}"/>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・カーリルの図書館APIを使用</a:t>
            </a:r>
          </a:p>
          <a:p>
            <a:pPr marL="383540" lvl="1"/>
            <a:r>
              <a:rPr lang="ja-JP" dirty="0">
                <a:latin typeface="ＭＳ Ｐゴシック"/>
                <a:ea typeface="ＭＳ Ｐゴシック"/>
                <a:hlinkClick r:id="rId2"/>
              </a:rPr>
              <a:t>https://calil.jp/doc/api.html</a:t>
            </a:r>
            <a:endParaRPr lang="ja-JP" altLang="en-US" dirty="0">
              <a:latin typeface="ＭＳ Ｐゴシック"/>
              <a:ea typeface="ＭＳ Ｐゴシック"/>
            </a:endParaRPr>
          </a:p>
          <a:p>
            <a:r>
              <a:rPr lang="ja-JP" altLang="en-US">
                <a:latin typeface="ＭＳ Ｐゴシック"/>
                <a:ea typeface="ＭＳ Ｐゴシック"/>
              </a:rPr>
              <a:t>・</a:t>
            </a:r>
            <a:r>
              <a:rPr lang="en-US" altLang="en-US">
                <a:latin typeface="ＭＳ Ｐゴシック"/>
                <a:ea typeface="ＭＳ Ｐゴシック"/>
              </a:rPr>
              <a:t>ISBNを入力すると図書館の蔵書管理システムから貸し出し状況を返してくれる。</a:t>
            </a:r>
            <a:endParaRPr lang="ja-JP" altLang="en-US" dirty="0">
              <a:latin typeface="ＭＳ Ｐゴシック"/>
              <a:ea typeface="ＭＳ Ｐゴシック"/>
            </a:endParaRPr>
          </a:p>
          <a:p>
            <a:r>
              <a:rPr lang="en-US" altLang="en-US">
                <a:latin typeface="ＭＳ Ｐゴシック"/>
                <a:ea typeface="ＭＳ Ｐゴシック"/>
              </a:rPr>
              <a:t>・1回目の要求送信で検索を受け付けて検索IDを返信、2回目の要求送信で検索IDを送信すると貸し出し状況を受信できる。</a:t>
            </a:r>
          </a:p>
          <a:p>
            <a:r>
              <a:rPr lang="en-US" altLang="en-US">
                <a:latin typeface="ＭＳ Ｐゴシック"/>
                <a:ea typeface="ＭＳ Ｐゴシック"/>
              </a:rPr>
              <a:t>・利用できるのがISBNコードだったり、要求の処理状況によっては貸し出し可を見つかりませんでしたと返したりと動作は安定しないので、普段は素直に各図書館HPで検索したほうが早い。</a:t>
            </a:r>
            <a:endParaRPr lang="en-US" altLang="en-US" dirty="0">
              <a:latin typeface="ＭＳ Ｐゴシック"/>
              <a:ea typeface="ＭＳ Ｐゴシック"/>
            </a:endParaRPr>
          </a:p>
        </p:txBody>
      </p:sp>
    </p:spTree>
    <p:extLst>
      <p:ext uri="{BB962C8B-B14F-4D97-AF65-F5344CB8AC3E}">
        <p14:creationId xmlns:p14="http://schemas.microsoft.com/office/powerpoint/2010/main" val="4142917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E82348-2D24-4BEE-AB1F-02A6FD91D897}"/>
              </a:ext>
            </a:extLst>
          </p:cNvPr>
          <p:cNvSpPr>
            <a:spLocks noGrp="1"/>
          </p:cNvSpPr>
          <p:nvPr>
            <p:ph type="title"/>
          </p:nvPr>
        </p:nvSpPr>
        <p:spPr/>
        <p:txBody>
          <a:bodyPr/>
          <a:lstStyle/>
          <a:p>
            <a:r>
              <a:rPr lang="ja-JP" altLang="en-US">
                <a:latin typeface="ＭＳ Ｐゴシック"/>
                <a:ea typeface="ＭＳ Ｐゴシック"/>
              </a:rPr>
              <a:t>RSS登録・読み込み</a:t>
            </a:r>
            <a:endParaRPr kumimoji="1" lang="ja-JP" altLang="en-US"/>
          </a:p>
        </p:txBody>
      </p:sp>
      <p:pic>
        <p:nvPicPr>
          <p:cNvPr id="4" name="図 4" descr="空, コンピューター, モニター, 室内 が含まれている画像&#10;&#10;非常に高い精度で生成された説明">
            <a:extLst>
              <a:ext uri="{FF2B5EF4-FFF2-40B4-BE49-F238E27FC236}">
                <a16:creationId xmlns:a16="http://schemas.microsoft.com/office/drawing/2014/main" id="{10CB54B9-CCD7-4ECD-8D80-1FDC2283842F}"/>
              </a:ext>
            </a:extLst>
          </p:cNvPr>
          <p:cNvPicPr>
            <a:picLocks noChangeAspect="1"/>
          </p:cNvPicPr>
          <p:nvPr/>
        </p:nvPicPr>
        <p:blipFill>
          <a:blip r:embed="rId2"/>
          <a:stretch>
            <a:fillRect/>
          </a:stretch>
        </p:blipFill>
        <p:spPr>
          <a:xfrm>
            <a:off x="1777042" y="1823588"/>
            <a:ext cx="8724181" cy="4907351"/>
          </a:xfrm>
          <a:prstGeom prst="rect">
            <a:avLst/>
          </a:prstGeom>
        </p:spPr>
      </p:pic>
    </p:spTree>
    <p:extLst>
      <p:ext uri="{BB962C8B-B14F-4D97-AF65-F5344CB8AC3E}">
        <p14:creationId xmlns:p14="http://schemas.microsoft.com/office/powerpoint/2010/main" val="27900746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E1154F-3D1B-4493-9539-1F8583DE670B}"/>
              </a:ext>
            </a:extLst>
          </p:cNvPr>
          <p:cNvSpPr>
            <a:spLocks noGrp="1"/>
          </p:cNvSpPr>
          <p:nvPr>
            <p:ph type="title"/>
          </p:nvPr>
        </p:nvSpPr>
        <p:spPr/>
        <p:txBody>
          <a:bodyPr/>
          <a:lstStyle/>
          <a:p>
            <a:r>
              <a:rPr lang="ja-JP" altLang="en-US">
                <a:latin typeface="ＭＳ Ｐゴシック"/>
                <a:ea typeface="ＭＳ Ｐゴシック"/>
              </a:rPr>
              <a:t>RSS登録・読み込み</a:t>
            </a:r>
            <a:endParaRPr kumimoji="1" lang="ja-JP" altLang="en-US"/>
          </a:p>
        </p:txBody>
      </p:sp>
      <p:sp>
        <p:nvSpPr>
          <p:cNvPr id="3" name="コンテンツ プレースホルダー 2">
            <a:extLst>
              <a:ext uri="{FF2B5EF4-FFF2-40B4-BE49-F238E27FC236}">
                <a16:creationId xmlns:a16="http://schemas.microsoft.com/office/drawing/2014/main" id="{6E6B6992-40C1-4DD0-B3CE-E879F8E6A560}"/>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・ニュースサイトで配信しているRSSを登録・読み込みできる機能。</a:t>
            </a:r>
          </a:p>
          <a:p>
            <a:r>
              <a:rPr lang="ja-JP" altLang="en-US">
                <a:latin typeface="ＭＳ Ｐゴシック"/>
                <a:ea typeface="ＭＳ Ｐゴシック"/>
              </a:rPr>
              <a:t>・フィードリーダーとも言う。</a:t>
            </a:r>
            <a:endParaRPr lang="ja-JP" altLang="en-US" dirty="0">
              <a:latin typeface="ＭＳ Ｐゴシック"/>
              <a:ea typeface="ＭＳ Ｐゴシック"/>
            </a:endParaRPr>
          </a:p>
          <a:p>
            <a:r>
              <a:rPr lang="ja-JP" altLang="en-US">
                <a:latin typeface="ＭＳ Ｐゴシック"/>
                <a:ea typeface="ＭＳ Ｐゴシック"/>
              </a:rPr>
              <a:t>・RSS2.0のみ対応。1.0系列は形式が全く異なるため非対応</a:t>
            </a:r>
          </a:p>
          <a:p>
            <a:r>
              <a:rPr lang="ja-JP" altLang="en-US">
                <a:latin typeface="ＭＳ Ｐゴシック"/>
                <a:ea typeface="ＭＳ Ｐゴシック"/>
              </a:rPr>
              <a:t>・RSS登録で入力したURLをテキストファイルに書き込み、RSS読み込みでロード</a:t>
            </a:r>
            <a:endParaRPr lang="ja-JP" altLang="en-US" dirty="0">
              <a:latin typeface="ＭＳ Ｐゴシック"/>
              <a:ea typeface="ＭＳ Ｐゴシック"/>
            </a:endParaRPr>
          </a:p>
          <a:p>
            <a:r>
              <a:rPr lang="ja-JP" altLang="en-US">
                <a:latin typeface="ＭＳ Ｐゴシック"/>
                <a:ea typeface="ＭＳ Ｐゴシック"/>
              </a:rPr>
              <a:t>・選択したRSSからニュースの見出し、URLを取得して一覧表示</a:t>
            </a:r>
          </a:p>
          <a:p>
            <a:r>
              <a:rPr lang="ja-JP" altLang="en-US">
                <a:latin typeface="ＭＳ Ｐゴシック"/>
                <a:ea typeface="ＭＳ Ｐゴシック"/>
              </a:rPr>
              <a:t>・複数のニュースサイトを横断的に確認できるので、カスタム次第では便利</a:t>
            </a:r>
            <a:endParaRPr lang="ja-JP" altLang="en-US" dirty="0">
              <a:latin typeface="ＭＳ Ｐゴシック"/>
              <a:ea typeface="ＭＳ Ｐゴシック"/>
            </a:endParaRPr>
          </a:p>
          <a:p>
            <a:r>
              <a:rPr lang="ja-JP" altLang="en-US">
                <a:latin typeface="ＭＳ Ｐゴシック"/>
                <a:ea typeface="ＭＳ Ｐゴシック"/>
              </a:rPr>
              <a:t>・伺かやLiplisにも搭載されている、デスクトップマスコットの代表的な機能</a:t>
            </a:r>
            <a:endParaRPr lang="ja-JP" altLang="en-US" dirty="0">
              <a:latin typeface="ＭＳ Ｐゴシック"/>
              <a:ea typeface="ＭＳ Ｐゴシック"/>
            </a:endParaRPr>
          </a:p>
        </p:txBody>
      </p:sp>
    </p:spTree>
    <p:extLst>
      <p:ext uri="{BB962C8B-B14F-4D97-AF65-F5344CB8AC3E}">
        <p14:creationId xmlns:p14="http://schemas.microsoft.com/office/powerpoint/2010/main" val="34202337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0E60097-8E6F-4454-BA5C-55F6D88194FC}"/>
              </a:ext>
            </a:extLst>
          </p:cNvPr>
          <p:cNvSpPr>
            <a:spLocks noGrp="1"/>
          </p:cNvSpPr>
          <p:nvPr>
            <p:ph type="title"/>
          </p:nvPr>
        </p:nvSpPr>
        <p:spPr/>
        <p:txBody>
          <a:bodyPr/>
          <a:lstStyle/>
          <a:p>
            <a:r>
              <a:rPr lang="ja-JP" altLang="en-US">
                <a:latin typeface="ＭＳ Ｐゴシック"/>
                <a:ea typeface="ＭＳ Ｐゴシック"/>
              </a:rPr>
              <a:t>docomo AI</a:t>
            </a:r>
          </a:p>
        </p:txBody>
      </p:sp>
      <p:pic>
        <p:nvPicPr>
          <p:cNvPr id="4" name="図 4" descr="空, モニター が含まれている画像&#10;&#10;高い精度で生成された説明">
            <a:extLst>
              <a:ext uri="{FF2B5EF4-FFF2-40B4-BE49-F238E27FC236}">
                <a16:creationId xmlns:a16="http://schemas.microsoft.com/office/drawing/2014/main" id="{E0AEF521-D1F5-4D11-91EC-6A77CAA5D1E4}"/>
              </a:ext>
            </a:extLst>
          </p:cNvPr>
          <p:cNvPicPr>
            <a:picLocks noChangeAspect="1"/>
          </p:cNvPicPr>
          <p:nvPr/>
        </p:nvPicPr>
        <p:blipFill>
          <a:blip r:embed="rId2"/>
          <a:stretch>
            <a:fillRect/>
          </a:stretch>
        </p:blipFill>
        <p:spPr>
          <a:xfrm>
            <a:off x="1805796" y="1881097"/>
            <a:ext cx="8652294" cy="4864219"/>
          </a:xfrm>
          <a:prstGeom prst="rect">
            <a:avLst/>
          </a:prstGeom>
        </p:spPr>
      </p:pic>
    </p:spTree>
    <p:extLst>
      <p:ext uri="{BB962C8B-B14F-4D97-AF65-F5344CB8AC3E}">
        <p14:creationId xmlns:p14="http://schemas.microsoft.com/office/powerpoint/2010/main" val="37405684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DEBD21-CDE2-4D38-AE85-44A864141BBB}"/>
              </a:ext>
            </a:extLst>
          </p:cNvPr>
          <p:cNvSpPr>
            <a:spLocks noGrp="1"/>
          </p:cNvSpPr>
          <p:nvPr>
            <p:ph type="title"/>
          </p:nvPr>
        </p:nvSpPr>
        <p:spPr/>
        <p:txBody>
          <a:bodyPr/>
          <a:lstStyle/>
          <a:p>
            <a:r>
              <a:rPr lang="ja-JP" altLang="en-US">
                <a:latin typeface="ＭＳ Ｐゴシック"/>
                <a:ea typeface="ＭＳ Ｐゴシック"/>
              </a:rPr>
              <a:t>docomo AI</a:t>
            </a:r>
            <a:br>
              <a:rPr lang="ja-JP" altLang="en-US" dirty="0">
                <a:latin typeface="ＭＳ Ｐゴシック"/>
                <a:ea typeface="ＭＳ Ｐゴシック"/>
              </a:rPr>
            </a:br>
            <a:r>
              <a:rPr lang="ja-JP" altLang="en-US">
                <a:latin typeface="ＭＳ Ｐゴシック"/>
                <a:ea typeface="ＭＳ Ｐゴシック"/>
              </a:rPr>
              <a:t>お話ししましょう。（雑談対話）</a:t>
            </a:r>
            <a:endParaRPr kumimoji="1" lang="ja-JP" altLang="en-US"/>
          </a:p>
        </p:txBody>
      </p:sp>
      <p:sp>
        <p:nvSpPr>
          <p:cNvPr id="3" name="コンテンツ プレースホルダー 2">
            <a:extLst>
              <a:ext uri="{FF2B5EF4-FFF2-40B4-BE49-F238E27FC236}">
                <a16:creationId xmlns:a16="http://schemas.microsoft.com/office/drawing/2014/main" id="{53F3800D-6163-477A-81C1-CE277CEEB42B}"/>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・docomo、Liplistyleが公開しているAIを利用し、会話が楽しめる機能。</a:t>
            </a:r>
          </a:p>
          <a:p>
            <a:r>
              <a:rPr lang="ja-JP" altLang="en-US">
                <a:latin typeface="ＭＳ Ｐゴシック"/>
                <a:ea typeface="ＭＳ Ｐゴシック"/>
              </a:rPr>
              <a:t>・docomo側からは雑談対話、音声合成機能、LiplistyleからはClalis APIによる感情分析機能を利用し、単なる文字による応答だけでなく、音声での出力、感情分析によるキャラクター画像変更機能を搭載。</a:t>
            </a:r>
          </a:p>
          <a:p>
            <a:r>
              <a:rPr lang="ja-JP" altLang="en-US">
                <a:latin typeface="ＭＳ Ｐゴシック"/>
                <a:ea typeface="ＭＳ Ｐゴシック"/>
              </a:rPr>
              <a:t>・しゃべって動くので、AIと分かっていてもなんか会話している気分になる。</a:t>
            </a:r>
            <a:endParaRPr lang="ja-JP" altLang="en-US" dirty="0">
              <a:latin typeface="ＭＳ Ｐゴシック"/>
              <a:ea typeface="ＭＳ Ｐゴシック"/>
            </a:endParaRPr>
          </a:p>
          <a:p>
            <a:r>
              <a:rPr lang="ja-JP" altLang="en-US">
                <a:latin typeface="ＭＳ Ｐゴシック"/>
                <a:ea typeface="ＭＳ Ｐゴシック"/>
              </a:rPr>
              <a:t>・雑談対話エンジンで文脈に沿った分析もしているため、「そうなんだ」に対して「そうなの」など割と適格に返される。</a:t>
            </a:r>
          </a:p>
          <a:p>
            <a:r>
              <a:rPr lang="ja-JP" altLang="en-US">
                <a:latin typeface="ＭＳ Ｐゴシック"/>
                <a:ea typeface="ＭＳ Ｐゴシック"/>
              </a:rPr>
              <a:t>・定型的なチャットサポートや、子供の話し相手には十分利用できる。</a:t>
            </a:r>
            <a:endParaRPr lang="ja-JP" altLang="en-US" dirty="0">
              <a:latin typeface="ＭＳ Ｐゴシック"/>
              <a:ea typeface="ＭＳ Ｐゴシック"/>
            </a:endParaRPr>
          </a:p>
          <a:p>
            <a:r>
              <a:rPr lang="ja-JP" altLang="en-US">
                <a:latin typeface="ＭＳ Ｐゴシック"/>
                <a:ea typeface="ＭＳ Ｐゴシック"/>
              </a:rPr>
              <a:t>・疲れた時や寂しい時、愚痴りたい時に話しかけると励ましてくれる。</a:t>
            </a:r>
          </a:p>
          <a:p>
            <a:r>
              <a:rPr lang="ja-JP" altLang="en-US">
                <a:latin typeface="ＭＳ Ｐゴシック"/>
                <a:ea typeface="ＭＳ Ｐゴシック"/>
              </a:rPr>
              <a:t>・キャラクター画像を自分の好きなキャラに変えるときっと戻ってこれなくなります。</a:t>
            </a:r>
            <a:endParaRPr lang="ja-JP" altLang="en-US" dirty="0">
              <a:latin typeface="ＭＳ Ｐゴシック"/>
              <a:ea typeface="ＭＳ Ｐゴシック"/>
            </a:endParaRPr>
          </a:p>
        </p:txBody>
      </p:sp>
    </p:spTree>
    <p:extLst>
      <p:ext uri="{BB962C8B-B14F-4D97-AF65-F5344CB8AC3E}">
        <p14:creationId xmlns:p14="http://schemas.microsoft.com/office/powerpoint/2010/main" val="6813351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F02994-9C43-4E09-94CB-C9ED0855F94C}"/>
              </a:ext>
            </a:extLst>
          </p:cNvPr>
          <p:cNvSpPr>
            <a:spLocks noGrp="1"/>
          </p:cNvSpPr>
          <p:nvPr>
            <p:ph type="title"/>
          </p:nvPr>
        </p:nvSpPr>
        <p:spPr/>
        <p:txBody>
          <a:bodyPr/>
          <a:lstStyle/>
          <a:p>
            <a:r>
              <a:rPr lang="ja-JP" altLang="en-US">
                <a:latin typeface="ＭＳ Ｐゴシック"/>
                <a:ea typeface="ＭＳ Ｐゴシック"/>
              </a:rPr>
              <a:t>Clalis API</a:t>
            </a:r>
            <a:br>
              <a:rPr lang="ja-JP" altLang="en-US" dirty="0">
                <a:latin typeface="ＭＳ Ｐゴシック"/>
                <a:ea typeface="ＭＳ Ｐゴシック"/>
              </a:rPr>
            </a:br>
            <a:r>
              <a:rPr lang="ja-JP" altLang="en-US">
                <a:latin typeface="ＭＳ Ｐゴシック"/>
                <a:ea typeface="ＭＳ Ｐゴシック"/>
              </a:rPr>
              <a:t>感情分析</a:t>
            </a:r>
            <a:endParaRPr kumimoji="1" lang="ja-JP" altLang="en-US"/>
          </a:p>
        </p:txBody>
      </p:sp>
      <p:sp>
        <p:nvSpPr>
          <p:cNvPr id="3" name="コンテンツ プレースホルダー 2">
            <a:extLst>
              <a:ext uri="{FF2B5EF4-FFF2-40B4-BE49-F238E27FC236}">
                <a16:creationId xmlns:a16="http://schemas.microsoft.com/office/drawing/2014/main" id="{6F430BF9-7B3D-4D45-831B-4907302605A7}"/>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・Liplistyleという同人サークルが開発している無料の感情分析エンジン</a:t>
            </a:r>
          </a:p>
          <a:p>
            <a:r>
              <a:rPr lang="ja-JP" altLang="en-US">
                <a:latin typeface="ＭＳ Ｐゴシック"/>
                <a:ea typeface="ＭＳ Ｐゴシック"/>
              </a:rPr>
              <a:t>・文章要約、感情付与、口調変換等の機能がある。</a:t>
            </a:r>
          </a:p>
          <a:p>
            <a:r>
              <a:rPr lang="ja-JP" altLang="en-US">
                <a:latin typeface="ＭＳ Ｐゴシック"/>
                <a:ea typeface="ＭＳ Ｐゴシック"/>
              </a:rPr>
              <a:t>・日本語文章解析はMeCabというオープンソースの形態解析エンジンを利用している。</a:t>
            </a:r>
            <a:endParaRPr lang="ja-JP" altLang="en-US" dirty="0">
              <a:latin typeface="ＭＳ Ｐゴシック"/>
              <a:ea typeface="ＭＳ Ｐゴシック"/>
            </a:endParaRPr>
          </a:p>
          <a:p>
            <a:r>
              <a:rPr lang="ja-JP" altLang="en-US">
                <a:latin typeface="ＭＳ Ｐゴシック"/>
                <a:ea typeface="ＭＳ Ｐゴシック"/>
              </a:rPr>
              <a:t>・形態解析した単語を感情データベースをもとにプラス感情１０種類、マイナス感情１０種類のどれかを付与し、単語ごとの感情値を返してくれる。</a:t>
            </a:r>
          </a:p>
          <a:p>
            <a:r>
              <a:rPr lang="ja-JP" altLang="en-US">
                <a:latin typeface="ＭＳ Ｐゴシック"/>
                <a:ea typeface="ＭＳ Ｐゴシック"/>
              </a:rPr>
              <a:t>・感情データベースは作者の主観と形容詞から機械的に付与されているが、雑談に利用するには十分。</a:t>
            </a:r>
            <a:endParaRPr lang="ja-JP" altLang="en-US" dirty="0">
              <a:latin typeface="ＭＳ Ｐゴシック"/>
              <a:ea typeface="ＭＳ Ｐゴシック"/>
            </a:endParaRPr>
          </a:p>
          <a:p>
            <a:r>
              <a:rPr lang="ja-JP" altLang="en-US">
                <a:latin typeface="ＭＳ Ｐゴシック"/>
                <a:ea typeface="ＭＳ Ｐゴシック"/>
              </a:rPr>
              <a:t>・ほかにもGoogleやMetadataなどが感情分析サービスを提供しているが、ポジティブ～ネガティブのどっちかだったり、商品レビューの解析には利用できるが雑談とは相性が悪い。</a:t>
            </a:r>
          </a:p>
          <a:p>
            <a:r>
              <a:rPr lang="ja-JP" altLang="en-US">
                <a:latin typeface="ＭＳ Ｐゴシック"/>
                <a:ea typeface="ＭＳ Ｐゴシック"/>
              </a:rPr>
              <a:t>・もっと詳しい説明についてはLiplistyleを参照してください。</a:t>
            </a:r>
            <a:endParaRPr lang="ja-JP" altLang="en-US" dirty="0">
              <a:latin typeface="ＭＳ Ｐゴシック"/>
              <a:ea typeface="ＭＳ Ｐゴシック"/>
            </a:endParaRPr>
          </a:p>
        </p:txBody>
      </p:sp>
    </p:spTree>
    <p:extLst>
      <p:ext uri="{BB962C8B-B14F-4D97-AF65-F5344CB8AC3E}">
        <p14:creationId xmlns:p14="http://schemas.microsoft.com/office/powerpoint/2010/main" val="22808890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CD73F25-6671-454E-BF71-99E7152AC68B}"/>
              </a:ext>
            </a:extLst>
          </p:cNvPr>
          <p:cNvSpPr>
            <a:spLocks noGrp="1"/>
          </p:cNvSpPr>
          <p:nvPr>
            <p:ph type="title"/>
          </p:nvPr>
        </p:nvSpPr>
        <p:spPr/>
        <p:txBody>
          <a:bodyPr/>
          <a:lstStyle/>
          <a:p>
            <a:r>
              <a:rPr lang="ja-JP">
                <a:latin typeface="ＭＳ Ｐゴシック"/>
                <a:ea typeface="ＭＳ Ｐゴシック"/>
              </a:rPr>
              <a:t>docomo AI</a:t>
            </a:r>
            <a:br>
              <a:rPr lang="ja-JP" dirty="0">
                <a:latin typeface="ＭＳ Ｐゴシック"/>
                <a:ea typeface="ＭＳ Ｐゴシック"/>
              </a:rPr>
            </a:br>
            <a:r>
              <a:rPr lang="ja-JP">
                <a:latin typeface="ＭＳ Ｐゴシック"/>
                <a:ea typeface="ＭＳ Ｐゴシック"/>
              </a:rPr>
              <a:t>お喋りしてください。（</a:t>
            </a:r>
            <a:r>
              <a:rPr lang="ja-JP" altLang="en-US">
                <a:latin typeface="ＭＳ Ｐゴシック"/>
                <a:ea typeface="ＭＳ Ｐゴシック"/>
              </a:rPr>
              <a:t>音声合成）</a:t>
            </a:r>
            <a:endParaRPr lang="ja-JP"/>
          </a:p>
        </p:txBody>
      </p:sp>
      <p:sp>
        <p:nvSpPr>
          <p:cNvPr id="3" name="コンテンツ プレースホルダー 2">
            <a:extLst>
              <a:ext uri="{FF2B5EF4-FFF2-40B4-BE49-F238E27FC236}">
                <a16:creationId xmlns:a16="http://schemas.microsoft.com/office/drawing/2014/main" id="{31DD66B3-0915-4EC6-BE0F-53B90EBC12D1}"/>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・docomo AIの音声合成のみ使用し、入力した内容を読み上げてくれる機能。</a:t>
            </a:r>
          </a:p>
          <a:p>
            <a:r>
              <a:rPr lang="ja-JP" altLang="en-US">
                <a:latin typeface="ＭＳ Ｐゴシック"/>
                <a:ea typeface="ＭＳ Ｐゴシック"/>
              </a:rPr>
              <a:t>・なんでも読み上げてくれるが、表現の揺らぎを捉えきれないことがある。</a:t>
            </a:r>
            <a:endParaRPr lang="ja-JP" altLang="en-US" dirty="0">
              <a:latin typeface="ＭＳ Ｐゴシック"/>
              <a:ea typeface="ＭＳ Ｐゴシック"/>
            </a:endParaRPr>
          </a:p>
          <a:p>
            <a:r>
              <a:rPr lang="ja-JP" altLang="en-US">
                <a:latin typeface="ＭＳ Ｐゴシック"/>
                <a:ea typeface="ＭＳ Ｐゴシック"/>
              </a:rPr>
              <a:t>・内部では文章を音声合成エンジンに送り、音声をバイト配列で受信、wavへエンコード、再生という順番で処理している。</a:t>
            </a:r>
          </a:p>
          <a:p>
            <a:r>
              <a:rPr lang="ja-JP" altLang="en-US">
                <a:latin typeface="ＭＳ Ｐゴシック"/>
                <a:ea typeface="ＭＳ Ｐゴシック"/>
              </a:rPr>
              <a:t>・男性、女性、老人、子供と色んな種類の音声に変換できるが、今回はmakiという話者名で固定している。</a:t>
            </a:r>
            <a:endParaRPr lang="ja-JP" altLang="en-US" dirty="0">
              <a:latin typeface="ＭＳ Ｐゴシック"/>
              <a:ea typeface="ＭＳ Ｐゴシック"/>
            </a:endParaRPr>
          </a:p>
          <a:p>
            <a:r>
              <a:rPr lang="ja-JP" altLang="en-US">
                <a:latin typeface="ＭＳ Ｐゴシック"/>
                <a:ea typeface="ＭＳ Ｐゴシック"/>
              </a:rPr>
              <a:t>・自動処理のボーカロイド、音声案内のような感じ。</a:t>
            </a:r>
          </a:p>
          <a:p>
            <a:r>
              <a:rPr lang="ja-JP" altLang="en-US">
                <a:latin typeface="ＭＳ Ｐゴシック"/>
                <a:ea typeface="ＭＳ Ｐゴシック"/>
              </a:rPr>
              <a:t>・理性を持って適切に使用しましょう。</a:t>
            </a:r>
            <a:endParaRPr lang="ja-JP" altLang="en-US" dirty="0">
              <a:latin typeface="ＭＳ Ｐゴシック"/>
              <a:ea typeface="ＭＳ Ｐゴシック"/>
            </a:endParaRPr>
          </a:p>
        </p:txBody>
      </p:sp>
    </p:spTree>
    <p:extLst>
      <p:ext uri="{BB962C8B-B14F-4D97-AF65-F5344CB8AC3E}">
        <p14:creationId xmlns:p14="http://schemas.microsoft.com/office/powerpoint/2010/main" val="8319272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724003-39A2-40B1-840B-F1077DF966B1}"/>
              </a:ext>
            </a:extLst>
          </p:cNvPr>
          <p:cNvSpPr>
            <a:spLocks noGrp="1"/>
          </p:cNvSpPr>
          <p:nvPr>
            <p:ph type="title"/>
          </p:nvPr>
        </p:nvSpPr>
        <p:spPr/>
        <p:txBody>
          <a:bodyPr/>
          <a:lstStyle/>
          <a:p>
            <a:r>
              <a:rPr lang="ja-JP" altLang="en-US">
                <a:latin typeface="ＭＳ Ｐゴシック"/>
                <a:ea typeface="ＭＳ Ｐゴシック"/>
              </a:rPr>
              <a:t>docomo AI Sub Window</a:t>
            </a:r>
            <a:endParaRPr kumimoji="1" lang="ja-JP" altLang="en-US"/>
          </a:p>
        </p:txBody>
      </p:sp>
      <p:pic>
        <p:nvPicPr>
          <p:cNvPr id="4" name="図 4" descr="モニター, コンピューター, 室内, スクリーンショット が含まれている画像&#10;&#10;非常に高い精度で生成された説明">
            <a:extLst>
              <a:ext uri="{FF2B5EF4-FFF2-40B4-BE49-F238E27FC236}">
                <a16:creationId xmlns:a16="http://schemas.microsoft.com/office/drawing/2014/main" id="{815ACA99-156E-43F8-9F87-E1F05632F403}"/>
              </a:ext>
            </a:extLst>
          </p:cNvPr>
          <p:cNvPicPr>
            <a:picLocks noChangeAspect="1"/>
          </p:cNvPicPr>
          <p:nvPr/>
        </p:nvPicPr>
        <p:blipFill>
          <a:blip r:embed="rId2"/>
          <a:stretch>
            <a:fillRect/>
          </a:stretch>
        </p:blipFill>
        <p:spPr>
          <a:xfrm>
            <a:off x="1690777" y="1794834"/>
            <a:ext cx="8896709" cy="5007993"/>
          </a:xfrm>
          <a:prstGeom prst="rect">
            <a:avLst/>
          </a:prstGeom>
        </p:spPr>
      </p:pic>
    </p:spTree>
    <p:extLst>
      <p:ext uri="{BB962C8B-B14F-4D97-AF65-F5344CB8AC3E}">
        <p14:creationId xmlns:p14="http://schemas.microsoft.com/office/powerpoint/2010/main" val="39831464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B5A998-30AE-4B79-82AF-809FB135304C}"/>
              </a:ext>
            </a:extLst>
          </p:cNvPr>
          <p:cNvSpPr>
            <a:spLocks noGrp="1"/>
          </p:cNvSpPr>
          <p:nvPr>
            <p:ph type="title"/>
          </p:nvPr>
        </p:nvSpPr>
        <p:spPr/>
        <p:txBody>
          <a:bodyPr/>
          <a:lstStyle/>
          <a:p>
            <a:r>
              <a:rPr lang="ja-JP">
                <a:latin typeface="ＭＳ Ｐゴシック"/>
                <a:ea typeface="ＭＳ Ｐゴシック"/>
              </a:rPr>
              <a:t>docomo AI Sub Window</a:t>
            </a:r>
            <a:br>
              <a:rPr lang="ja-JP" dirty="0">
                <a:latin typeface="ＭＳ Ｐゴシック"/>
                <a:ea typeface="ＭＳ Ｐゴシック"/>
              </a:rPr>
            </a:br>
            <a:r>
              <a:rPr lang="ja-JP" altLang="en-US">
                <a:latin typeface="ＭＳ Ｐゴシック"/>
                <a:ea typeface="ＭＳ Ｐゴシック"/>
              </a:rPr>
              <a:t>意図解釈</a:t>
            </a:r>
            <a:endParaRPr lang="ja-JP" dirty="0">
              <a:latin typeface="ＭＳ Ｐゴシック"/>
              <a:ea typeface="ＭＳ Ｐゴシック"/>
            </a:endParaRPr>
          </a:p>
        </p:txBody>
      </p:sp>
      <p:sp>
        <p:nvSpPr>
          <p:cNvPr id="3" name="コンテンツ プレースホルダー 2">
            <a:extLst>
              <a:ext uri="{FF2B5EF4-FFF2-40B4-BE49-F238E27FC236}">
                <a16:creationId xmlns:a16="http://schemas.microsoft.com/office/drawing/2014/main" id="{A45F3CDE-4421-4CCF-832D-7504A73A602A}"/>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・入力した内容から求めている内容に一番近いものを選んで返却する機能。</a:t>
            </a:r>
          </a:p>
          <a:p>
            <a:r>
              <a:rPr lang="ja-JP" altLang="en-US">
                <a:latin typeface="ＭＳ Ｐゴシック"/>
                <a:ea typeface="ＭＳ Ｐゴシック"/>
              </a:rPr>
              <a:t>・「名古屋駅に行きたい」なら「</a:t>
            </a:r>
            <a:r>
              <a:rPr lang="ja-JP">
                <a:latin typeface="ＭＳ Ｐゴシック"/>
                <a:ea typeface="ＭＳ Ｐゴシック"/>
              </a:rPr>
              <a:t>名古屋駅を目的地に設定しますか。」</a:t>
            </a:r>
            <a:endParaRPr lang="ja-JP" altLang="en-US" dirty="0">
              <a:latin typeface="ＭＳ Ｐゴシック"/>
              <a:ea typeface="ＭＳ Ｐゴシック"/>
            </a:endParaRPr>
          </a:p>
          <a:p>
            <a:r>
              <a:rPr lang="ja-JP">
                <a:latin typeface="ＭＳ Ｐゴシック"/>
                <a:ea typeface="ＭＳ Ｐゴシック"/>
              </a:rPr>
              <a:t>・</a:t>
            </a:r>
            <a:r>
              <a:rPr lang="ja-JP" altLang="en-US">
                <a:latin typeface="ＭＳ Ｐゴシック"/>
                <a:ea typeface="ＭＳ Ｐゴシック"/>
              </a:rPr>
              <a:t>「ラーメンに行きたい」なら「ラーメンを検索しますか。」</a:t>
            </a:r>
          </a:p>
          <a:p>
            <a:r>
              <a:rPr lang="ja-JP" altLang="en-US">
                <a:latin typeface="ＭＳ Ｐゴシック"/>
                <a:ea typeface="ＭＳ Ｐゴシック"/>
              </a:rPr>
              <a:t>・会話での応答だけでなく、ラーメンならfood,Gourmet searchなど何の種類、何を目的としているかも一緒に返されるため、案内用途に優れている。</a:t>
            </a:r>
            <a:endParaRPr lang="ja-JP" altLang="en-US" dirty="0">
              <a:latin typeface="ＭＳ Ｐゴシック"/>
              <a:ea typeface="ＭＳ Ｐゴシック"/>
            </a:endParaRPr>
          </a:p>
        </p:txBody>
      </p:sp>
    </p:spTree>
    <p:extLst>
      <p:ext uri="{BB962C8B-B14F-4D97-AF65-F5344CB8AC3E}">
        <p14:creationId xmlns:p14="http://schemas.microsoft.com/office/powerpoint/2010/main" val="951627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AF0EC5D-471C-4A79-92BA-814BFCBE8550}"/>
              </a:ext>
            </a:extLst>
          </p:cNvPr>
          <p:cNvSpPr>
            <a:spLocks noGrp="1"/>
          </p:cNvSpPr>
          <p:nvPr>
            <p:ph type="title"/>
          </p:nvPr>
        </p:nvSpPr>
        <p:spPr/>
        <p:txBody>
          <a:bodyPr/>
          <a:lstStyle/>
          <a:p>
            <a:r>
              <a:rPr lang="en-US" altLang="ja-JP" dirty="0" err="1">
                <a:latin typeface="ＭＳ Ｐゴシック"/>
                <a:ea typeface="ＭＳ Ｐゴシック"/>
              </a:rPr>
              <a:t>docomo</a:t>
            </a:r>
            <a:r>
              <a:rPr lang="ja-JP" dirty="0">
                <a:latin typeface="ＭＳ Ｐゴシック"/>
                <a:ea typeface="ＭＳ Ｐゴシック"/>
              </a:rPr>
              <a:t> </a:t>
            </a:r>
            <a:r>
              <a:rPr lang="en-US" altLang="ja-JP" dirty="0">
                <a:latin typeface="ＭＳ Ｐゴシック"/>
                <a:ea typeface="ＭＳ Ｐゴシック"/>
              </a:rPr>
              <a:t>AI</a:t>
            </a:r>
            <a:r>
              <a:rPr lang="ja-JP" dirty="0">
                <a:latin typeface="ＭＳ Ｐゴシック"/>
                <a:ea typeface="ＭＳ Ｐゴシック"/>
              </a:rPr>
              <a:t> </a:t>
            </a:r>
            <a:r>
              <a:rPr lang="en-US" altLang="ja-JP" dirty="0">
                <a:latin typeface="ＭＳ Ｐゴシック"/>
                <a:ea typeface="ＭＳ Ｐゴシック"/>
              </a:rPr>
              <a:t>Sub</a:t>
            </a:r>
            <a:r>
              <a:rPr lang="ja-JP" dirty="0">
                <a:latin typeface="ＭＳ Ｐゴシック"/>
                <a:ea typeface="ＭＳ Ｐゴシック"/>
              </a:rPr>
              <a:t> </a:t>
            </a:r>
            <a:r>
              <a:rPr lang="en-US" altLang="ja-JP" dirty="0">
                <a:latin typeface="ＭＳ Ｐゴシック"/>
                <a:ea typeface="ＭＳ Ｐゴシック"/>
              </a:rPr>
              <a:t>Window</a:t>
            </a:r>
            <a:br>
              <a:rPr lang="en-US" altLang="ja-JP" dirty="0">
                <a:latin typeface="ＭＳ Ｐゴシック"/>
                <a:ea typeface="ＭＳ Ｐゴシック"/>
              </a:rPr>
            </a:br>
            <a:r>
              <a:rPr lang="en-US" altLang="ja-JP" dirty="0" err="1">
                <a:latin typeface="ＭＳ Ｐゴシック"/>
                <a:ea typeface="ＭＳ Ｐゴシック"/>
              </a:rPr>
              <a:t>知識検索</a:t>
            </a:r>
            <a:endParaRPr lang="ja-JP" dirty="0" err="1">
              <a:latin typeface="ＭＳ Ｐゴシック"/>
              <a:ea typeface="ＭＳ Ｐゴシック"/>
            </a:endParaRPr>
          </a:p>
        </p:txBody>
      </p:sp>
      <p:sp>
        <p:nvSpPr>
          <p:cNvPr id="3" name="コンテンツ プレースホルダー 2">
            <a:extLst>
              <a:ext uri="{FF2B5EF4-FFF2-40B4-BE49-F238E27FC236}">
                <a16:creationId xmlns:a16="http://schemas.microsoft.com/office/drawing/2014/main" id="{E114ABE1-AB23-4808-BFE1-3D11931D1FF5}"/>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・入力した単語や文章を知識検索エンジンが分析し、回答を返却する機能。</a:t>
            </a:r>
          </a:p>
          <a:p>
            <a:r>
              <a:rPr lang="ja-JP" altLang="en-US">
                <a:latin typeface="ＭＳ Ｐゴシック"/>
                <a:ea typeface="ＭＳ Ｐゴシック"/>
              </a:rPr>
              <a:t>・精度は低く、「名古屋城」と入れると「</a:t>
            </a:r>
            <a:r>
              <a:rPr lang="ja-JP">
                <a:latin typeface="ＭＳ Ｐゴシック"/>
                <a:ea typeface="ＭＳ Ｐゴシック"/>
              </a:rPr>
              <a:t>インターネットで調べたところ、もしかすると犬山城です。」と</a:t>
            </a:r>
            <a:r>
              <a:rPr lang="ja-JP" altLang="en-US">
                <a:latin typeface="ＭＳ Ｐゴシック"/>
                <a:ea typeface="ＭＳ Ｐゴシック"/>
              </a:rPr>
              <a:t>返され、「</a:t>
            </a:r>
            <a:r>
              <a:rPr lang="ja-JP">
                <a:latin typeface="ＭＳ Ｐゴシック"/>
                <a:ea typeface="ＭＳ Ｐゴシック"/>
              </a:rPr>
              <a:t>名古屋駅の大きさは？」と入れると「インターネットで調べたところ、一位は、35mです。」と返された。</a:t>
            </a:r>
            <a:endParaRPr lang="ja-JP" altLang="en-US" dirty="0">
              <a:latin typeface="ＭＳ Ｐゴシック"/>
              <a:ea typeface="ＭＳ Ｐゴシック"/>
            </a:endParaRPr>
          </a:p>
          <a:p>
            <a:r>
              <a:rPr lang="ja-JP" altLang="en-US">
                <a:latin typeface="ＭＳ Ｐゴシック"/>
                <a:ea typeface="ＭＳ Ｐゴシック"/>
              </a:rPr>
              <a:t>・あっている回答を探すほうが難しいかもしれない。</a:t>
            </a:r>
            <a:endParaRPr lang="ja-JP" altLang="en-US" dirty="0">
              <a:latin typeface="ＭＳ Ｐゴシック"/>
              <a:ea typeface="ＭＳ Ｐゴシック"/>
            </a:endParaRPr>
          </a:p>
        </p:txBody>
      </p:sp>
    </p:spTree>
    <p:extLst>
      <p:ext uri="{BB962C8B-B14F-4D97-AF65-F5344CB8AC3E}">
        <p14:creationId xmlns:p14="http://schemas.microsoft.com/office/powerpoint/2010/main" val="1702046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8B2838-0BFB-402C-9682-5280A6BA3593}"/>
              </a:ext>
            </a:extLst>
          </p:cNvPr>
          <p:cNvSpPr>
            <a:spLocks noGrp="1"/>
          </p:cNvSpPr>
          <p:nvPr>
            <p:ph type="title"/>
          </p:nvPr>
        </p:nvSpPr>
        <p:spPr/>
        <p:txBody>
          <a:bodyPr/>
          <a:lstStyle/>
          <a:p>
            <a:r>
              <a:rPr lang="ja-JP" altLang="en-US">
                <a:latin typeface="ＭＳ Ｐゴシック"/>
                <a:ea typeface="ＭＳ Ｐゴシック"/>
              </a:rPr>
              <a:t>AIとは？</a:t>
            </a:r>
            <a:endParaRPr kumimoji="1" lang="ja-JP" altLang="en-US"/>
          </a:p>
        </p:txBody>
      </p:sp>
      <p:sp>
        <p:nvSpPr>
          <p:cNvPr id="3" name="コンテンツ プレースホルダー 2">
            <a:extLst>
              <a:ext uri="{FF2B5EF4-FFF2-40B4-BE49-F238E27FC236}">
                <a16:creationId xmlns:a16="http://schemas.microsoft.com/office/drawing/2014/main" id="{F4279CC3-B17C-4A2E-B8FD-BC2B7807B7F4}"/>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・人工知能の略。</a:t>
            </a:r>
          </a:p>
          <a:p>
            <a:r>
              <a:rPr lang="ja-JP" altLang="en-US">
                <a:latin typeface="ＭＳ Ｐゴシック"/>
                <a:ea typeface="ＭＳ Ｐゴシック"/>
              </a:rPr>
              <a:t>・今回使用するのは言語解析に関するAIのみ。</a:t>
            </a:r>
            <a:endParaRPr lang="ja-JP" altLang="en-US" dirty="0">
              <a:latin typeface="ＭＳ Ｐゴシック"/>
              <a:ea typeface="ＭＳ Ｐゴシック"/>
            </a:endParaRPr>
          </a:p>
          <a:p>
            <a:r>
              <a:rPr lang="ja-JP" altLang="en-US">
                <a:latin typeface="ＭＳ Ｐゴシック"/>
                <a:ea typeface="ＭＳ Ｐゴシック"/>
              </a:rPr>
              <a:t>・言語解析以外にも画像認識、音声、音響分析等の機能もあり、プログラミング開発者に向けて一部無料公開されているAIも多い。（Google、Microsoft、IBM等）</a:t>
            </a:r>
          </a:p>
          <a:p>
            <a:r>
              <a:rPr lang="ja-JP" altLang="en-US">
                <a:latin typeface="ＭＳ Ｐゴシック"/>
                <a:ea typeface="ＭＳ Ｐゴシック"/>
              </a:rPr>
              <a:t>・言語解析分野は英語での研究が中心で、日本語の解析エンジン（docomo、goo、リクルート）もあるが、精度はほどほど。</a:t>
            </a:r>
            <a:endParaRPr lang="ja-JP" altLang="en-US" dirty="0">
              <a:latin typeface="ＭＳ Ｐゴシック"/>
              <a:ea typeface="ＭＳ Ｐゴシック"/>
            </a:endParaRPr>
          </a:p>
          <a:p>
            <a:r>
              <a:rPr lang="ja-JP" altLang="en-US">
                <a:latin typeface="ＭＳ Ｐゴシック"/>
                <a:ea typeface="ＭＳ Ｐゴシック"/>
              </a:rPr>
              <a:t>・ただ、チャットでの定型的なカスタマーサポート（機械の操作方法等）や、FAQなどに利用するには十分であり、すでに導入している企業も多い。（SBI損害保険、アスクルのLOHACOマナミさん等）</a:t>
            </a:r>
          </a:p>
        </p:txBody>
      </p:sp>
    </p:spTree>
    <p:extLst>
      <p:ext uri="{BB962C8B-B14F-4D97-AF65-F5344CB8AC3E}">
        <p14:creationId xmlns:p14="http://schemas.microsoft.com/office/powerpoint/2010/main" val="23100268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4476893-D036-42CA-853D-29D4C19AB51C}"/>
              </a:ext>
            </a:extLst>
          </p:cNvPr>
          <p:cNvSpPr>
            <a:spLocks noGrp="1"/>
          </p:cNvSpPr>
          <p:nvPr>
            <p:ph type="title"/>
          </p:nvPr>
        </p:nvSpPr>
        <p:spPr/>
        <p:txBody>
          <a:bodyPr/>
          <a:lstStyle/>
          <a:p>
            <a:r>
              <a:rPr lang="en-US" dirty="0" err="1">
                <a:latin typeface="ＭＳ Ｐゴシック"/>
                <a:ea typeface="ＭＳ Ｐゴシック"/>
              </a:rPr>
              <a:t>docomo</a:t>
            </a:r>
            <a:r>
              <a:rPr lang="ja-JP" dirty="0">
                <a:latin typeface="ＭＳ Ｐゴシック"/>
                <a:ea typeface="ＭＳ Ｐゴシック"/>
              </a:rPr>
              <a:t> </a:t>
            </a:r>
            <a:r>
              <a:rPr lang="en-US" dirty="0">
                <a:latin typeface="ＭＳ Ｐゴシック"/>
                <a:ea typeface="ＭＳ Ｐゴシック"/>
              </a:rPr>
              <a:t>AI</a:t>
            </a:r>
            <a:r>
              <a:rPr lang="ja-JP" dirty="0">
                <a:latin typeface="ＭＳ Ｐゴシック"/>
                <a:ea typeface="ＭＳ Ｐゴシック"/>
              </a:rPr>
              <a:t> </a:t>
            </a:r>
            <a:r>
              <a:rPr lang="en-US" dirty="0">
                <a:latin typeface="ＭＳ Ｐゴシック"/>
                <a:ea typeface="ＭＳ Ｐゴシック"/>
              </a:rPr>
              <a:t>Sub</a:t>
            </a:r>
            <a:r>
              <a:rPr lang="ja-JP" dirty="0">
                <a:latin typeface="ＭＳ Ｐゴシック"/>
                <a:ea typeface="ＭＳ Ｐゴシック"/>
              </a:rPr>
              <a:t> </a:t>
            </a:r>
            <a:r>
              <a:rPr lang="en-US" dirty="0">
                <a:latin typeface="ＭＳ Ｐゴシック"/>
                <a:ea typeface="ＭＳ Ｐゴシック"/>
              </a:rPr>
              <a:t>Window</a:t>
            </a:r>
            <a:br>
              <a:rPr lang="en-US" dirty="0">
                <a:latin typeface="ＭＳ Ｐゴシック"/>
                <a:ea typeface="ＭＳ Ｐゴシック"/>
              </a:rPr>
            </a:br>
            <a:r>
              <a:rPr lang="ja-JP" altLang="en-US">
                <a:latin typeface="ＭＳ Ｐゴシック"/>
                <a:ea typeface="ＭＳ Ｐゴシック"/>
              </a:rPr>
              <a:t>キャラクタ変換</a:t>
            </a:r>
            <a:endParaRPr lang="en-US" dirty="0">
              <a:latin typeface="ＭＳ Ｐゴシック"/>
              <a:ea typeface="ＭＳ Ｐゴシック"/>
            </a:endParaRPr>
          </a:p>
        </p:txBody>
      </p:sp>
      <p:sp>
        <p:nvSpPr>
          <p:cNvPr id="3" name="コンテンツ プレースホルダー 2">
            <a:extLst>
              <a:ext uri="{FF2B5EF4-FFF2-40B4-BE49-F238E27FC236}">
                <a16:creationId xmlns:a16="http://schemas.microsoft.com/office/drawing/2014/main" id="{503D4C4F-0FA6-48DC-8D0A-A420EB57E85F}"/>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・入力した内容を各地の方便に直してくれる機能。</a:t>
            </a:r>
          </a:p>
          <a:p>
            <a:r>
              <a:rPr lang="ja-JP" altLang="en-US">
                <a:latin typeface="ＭＳ Ｐゴシック"/>
                <a:ea typeface="ＭＳ Ｐゴシック"/>
              </a:rPr>
              <a:t>・このアプリケーション内では愛媛県今治市弁、松山市弁、四国中央市弁、関西弁、博多弁、福島弁、三重弁に対応しているが、他にも舞子風、お嬢様風、武士風、ギャル風、ぶりっ子風、赤ちゃん風がある。</a:t>
            </a:r>
            <a:endParaRPr lang="ja-JP" altLang="en-US" dirty="0">
              <a:latin typeface="ＭＳ Ｐゴシック"/>
              <a:ea typeface="ＭＳ Ｐゴシック"/>
            </a:endParaRPr>
          </a:p>
          <a:p>
            <a:r>
              <a:rPr lang="ja-JP" altLang="en-US">
                <a:latin typeface="ＭＳ Ｐゴシック"/>
                <a:ea typeface="ＭＳ Ｐゴシック"/>
              </a:rPr>
              <a:t>・しかし、変換精度が低く、変換されてもいまいち違う感がぬぐえない「えせ」になるので本家の方はお怒りだと思います。</a:t>
            </a:r>
            <a:endParaRPr lang="ja-JP" altLang="en-US" dirty="0">
              <a:latin typeface="ＭＳ Ｐゴシック"/>
              <a:ea typeface="ＭＳ Ｐゴシック"/>
            </a:endParaRPr>
          </a:p>
        </p:txBody>
      </p:sp>
    </p:spTree>
    <p:extLst>
      <p:ext uri="{BB962C8B-B14F-4D97-AF65-F5344CB8AC3E}">
        <p14:creationId xmlns:p14="http://schemas.microsoft.com/office/powerpoint/2010/main" val="18872054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F84B79-E631-4901-9CA0-B6DB962A47D6}"/>
              </a:ext>
            </a:extLst>
          </p:cNvPr>
          <p:cNvSpPr>
            <a:spLocks noGrp="1"/>
          </p:cNvSpPr>
          <p:nvPr>
            <p:ph type="title"/>
          </p:nvPr>
        </p:nvSpPr>
        <p:spPr/>
        <p:txBody>
          <a:bodyPr/>
          <a:lstStyle/>
          <a:p>
            <a:r>
              <a:rPr lang="en-US" dirty="0" err="1">
                <a:latin typeface="ＭＳ Ｐゴシック"/>
                <a:ea typeface="ＭＳ Ｐゴシック"/>
              </a:rPr>
              <a:t>docomo</a:t>
            </a:r>
            <a:r>
              <a:rPr lang="ja-JP" dirty="0">
                <a:latin typeface="ＭＳ Ｐゴシック"/>
                <a:ea typeface="ＭＳ Ｐゴシック"/>
              </a:rPr>
              <a:t> </a:t>
            </a:r>
            <a:r>
              <a:rPr lang="en-US" dirty="0">
                <a:latin typeface="ＭＳ Ｐゴシック"/>
                <a:ea typeface="ＭＳ Ｐゴシック"/>
              </a:rPr>
              <a:t>AI</a:t>
            </a:r>
            <a:r>
              <a:rPr lang="ja-JP" dirty="0">
                <a:latin typeface="ＭＳ Ｐゴシック"/>
                <a:ea typeface="ＭＳ Ｐゴシック"/>
              </a:rPr>
              <a:t> </a:t>
            </a:r>
            <a:r>
              <a:rPr lang="en-US" dirty="0">
                <a:latin typeface="ＭＳ Ｐゴシック"/>
                <a:ea typeface="ＭＳ Ｐゴシック"/>
              </a:rPr>
              <a:t>Sub</a:t>
            </a:r>
            <a:r>
              <a:rPr lang="ja-JP" dirty="0">
                <a:latin typeface="ＭＳ Ｐゴシック"/>
                <a:ea typeface="ＭＳ Ｐゴシック"/>
              </a:rPr>
              <a:t> </a:t>
            </a:r>
            <a:r>
              <a:rPr lang="en-US" dirty="0">
                <a:latin typeface="ＭＳ Ｐゴシック"/>
                <a:ea typeface="ＭＳ Ｐゴシック"/>
              </a:rPr>
              <a:t>Window</a:t>
            </a:r>
            <a:br>
              <a:rPr lang="en-US" dirty="0">
                <a:latin typeface="ＭＳ Ｐゴシック"/>
                <a:ea typeface="ＭＳ Ｐゴシック"/>
              </a:rPr>
            </a:br>
            <a:r>
              <a:rPr lang="ja-JP" altLang="en-US">
                <a:latin typeface="ＭＳ Ｐゴシック"/>
                <a:ea typeface="ＭＳ Ｐゴシック"/>
              </a:rPr>
              <a:t>トレンド記事抽出</a:t>
            </a:r>
            <a:endParaRPr lang="en-US" dirty="0">
              <a:latin typeface="ＭＳ Ｐゴシック"/>
              <a:ea typeface="ＭＳ Ｐゴシック"/>
            </a:endParaRPr>
          </a:p>
        </p:txBody>
      </p:sp>
      <p:sp>
        <p:nvSpPr>
          <p:cNvPr id="3" name="コンテンツ プレースホルダー 2">
            <a:extLst>
              <a:ext uri="{FF2B5EF4-FFF2-40B4-BE49-F238E27FC236}">
                <a16:creationId xmlns:a16="http://schemas.microsoft.com/office/drawing/2014/main" id="{B82D7BC2-3F73-4DAA-B55B-797B6F885EE0}"/>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・現時点でdocomoが話題と判断したニュースタイトルと見出しを配信する機能。</a:t>
            </a:r>
          </a:p>
          <a:p>
            <a:r>
              <a:rPr lang="ja-JP" altLang="en-US">
                <a:latin typeface="ＭＳ Ｐゴシック"/>
                <a:ea typeface="ＭＳ Ｐゴシック"/>
              </a:rPr>
              <a:t>・独自のトレンド解析エンジンを利用しているが、RSSを利用したほうが単純で早い。</a:t>
            </a:r>
          </a:p>
          <a:p>
            <a:r>
              <a:rPr lang="ja-JP" altLang="en-US">
                <a:latin typeface="ＭＳ Ｐゴシック"/>
                <a:ea typeface="ＭＳ Ｐゴシック"/>
              </a:rPr>
              <a:t>・一応ジャンルはニュース、エンタメ、スポーツなど9種類あるが、YahooやGoogleニュースで十分である。</a:t>
            </a:r>
            <a:endParaRPr lang="ja-JP" altLang="en-US" dirty="0">
              <a:latin typeface="ＭＳ Ｐゴシック"/>
              <a:ea typeface="ＭＳ Ｐゴシック"/>
            </a:endParaRPr>
          </a:p>
        </p:txBody>
      </p:sp>
    </p:spTree>
    <p:extLst>
      <p:ext uri="{BB962C8B-B14F-4D97-AF65-F5344CB8AC3E}">
        <p14:creationId xmlns:p14="http://schemas.microsoft.com/office/powerpoint/2010/main" val="16215176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447D906-E0AA-40CD-8C81-31FE560092FE}"/>
              </a:ext>
            </a:extLst>
          </p:cNvPr>
          <p:cNvSpPr>
            <a:spLocks noGrp="1"/>
          </p:cNvSpPr>
          <p:nvPr>
            <p:ph type="title"/>
          </p:nvPr>
        </p:nvSpPr>
        <p:spPr/>
        <p:txBody>
          <a:bodyPr/>
          <a:lstStyle/>
          <a:p>
            <a:r>
              <a:rPr lang="en-US" altLang="ja-JP" dirty="0" err="1">
                <a:latin typeface="ＭＳ Ｐゴシック"/>
                <a:ea typeface="ＭＳ Ｐゴシック"/>
              </a:rPr>
              <a:t>docomo</a:t>
            </a:r>
            <a:r>
              <a:rPr lang="ja-JP" dirty="0">
                <a:latin typeface="ＭＳ Ｐゴシック"/>
                <a:ea typeface="ＭＳ Ｐゴシック"/>
              </a:rPr>
              <a:t> </a:t>
            </a:r>
            <a:r>
              <a:rPr lang="en-US" altLang="ja-JP" dirty="0">
                <a:latin typeface="ＭＳ Ｐゴシック"/>
                <a:ea typeface="ＭＳ Ｐゴシック"/>
              </a:rPr>
              <a:t>AI</a:t>
            </a:r>
            <a:r>
              <a:rPr lang="ja-JP" dirty="0">
                <a:latin typeface="ＭＳ Ｐゴシック"/>
                <a:ea typeface="ＭＳ Ｐゴシック"/>
              </a:rPr>
              <a:t> </a:t>
            </a:r>
            <a:r>
              <a:rPr lang="en-US" altLang="ja-JP" dirty="0">
                <a:latin typeface="ＭＳ Ｐゴシック"/>
                <a:ea typeface="ＭＳ Ｐゴシック"/>
              </a:rPr>
              <a:t>Sub</a:t>
            </a:r>
            <a:r>
              <a:rPr lang="ja-JP" dirty="0">
                <a:latin typeface="ＭＳ Ｐゴシック"/>
                <a:ea typeface="ＭＳ Ｐゴシック"/>
              </a:rPr>
              <a:t> </a:t>
            </a:r>
            <a:r>
              <a:rPr lang="en-US" altLang="ja-JP" dirty="0">
                <a:latin typeface="ＭＳ Ｐゴシック"/>
                <a:ea typeface="ＭＳ Ｐゴシック"/>
              </a:rPr>
              <a:t>Window</a:t>
            </a:r>
            <a:br>
              <a:rPr lang="en-US" altLang="ja-JP" dirty="0">
                <a:latin typeface="ＭＳ Ｐゴシック"/>
                <a:ea typeface="ＭＳ Ｐゴシック"/>
              </a:rPr>
            </a:br>
            <a:r>
              <a:rPr lang="en-US" altLang="ja-JP" dirty="0" err="1">
                <a:latin typeface="ＭＳ Ｐゴシック"/>
                <a:ea typeface="ＭＳ Ｐゴシック"/>
              </a:rPr>
              <a:t>言語解析（形態素解析</a:t>
            </a:r>
            <a:r>
              <a:rPr lang="en-US" altLang="ja-JP" dirty="0">
                <a:latin typeface="ＭＳ Ｐゴシック"/>
                <a:ea typeface="ＭＳ Ｐゴシック"/>
              </a:rPr>
              <a:t>）</a:t>
            </a:r>
            <a:endParaRPr lang="ja-JP" dirty="0"/>
          </a:p>
        </p:txBody>
      </p:sp>
      <p:sp>
        <p:nvSpPr>
          <p:cNvPr id="3" name="コンテンツ プレースホルダー 2">
            <a:extLst>
              <a:ext uri="{FF2B5EF4-FFF2-40B4-BE49-F238E27FC236}">
                <a16:creationId xmlns:a16="http://schemas.microsoft.com/office/drawing/2014/main" id="{CDAD5600-029A-42BE-8D23-43B1A72479DE}"/>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・入力した内容を語句に分割して品詞名、カタカナ読みを返却してくれる機能。</a:t>
            </a:r>
          </a:p>
          <a:p>
            <a:r>
              <a:rPr lang="ja-JP" altLang="en-US">
                <a:latin typeface="ＭＳ Ｐゴシック"/>
                <a:ea typeface="ＭＳ Ｐゴシック"/>
              </a:rPr>
              <a:t>・gooの形態素解析エンジンを使用している。</a:t>
            </a:r>
            <a:endParaRPr lang="ja-JP" altLang="en-US" dirty="0">
              <a:latin typeface="ＭＳ Ｐゴシック"/>
              <a:ea typeface="ＭＳ Ｐゴシック"/>
            </a:endParaRPr>
          </a:p>
          <a:p>
            <a:r>
              <a:rPr lang="ja-JP" altLang="en-US">
                <a:latin typeface="ＭＳ Ｐゴシック"/>
                <a:ea typeface="ＭＳ Ｐゴシック"/>
              </a:rPr>
              <a:t>・形態素解析することで感情分析や意味解析に繋げられるため、言語解析の根本とも言える。</a:t>
            </a:r>
          </a:p>
          <a:p>
            <a:r>
              <a:rPr lang="ja-JP" altLang="en-US">
                <a:latin typeface="ＭＳ Ｐゴシック"/>
                <a:ea typeface="ＭＳ Ｐゴシック"/>
              </a:rPr>
              <a:t>・なぜ文章が形態素解析できるかなど、専門的なことについては自分で調べてください。</a:t>
            </a:r>
            <a:endParaRPr lang="ja-JP" altLang="en-US" dirty="0">
              <a:latin typeface="ＭＳ Ｐゴシック"/>
              <a:ea typeface="ＭＳ Ｐゴシック"/>
            </a:endParaRPr>
          </a:p>
        </p:txBody>
      </p:sp>
    </p:spTree>
    <p:extLst>
      <p:ext uri="{BB962C8B-B14F-4D97-AF65-F5344CB8AC3E}">
        <p14:creationId xmlns:p14="http://schemas.microsoft.com/office/powerpoint/2010/main" val="18557086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E47C61-A855-4AE2-8A38-3A086E7B6B0C}"/>
              </a:ext>
            </a:extLst>
          </p:cNvPr>
          <p:cNvSpPr>
            <a:spLocks noGrp="1"/>
          </p:cNvSpPr>
          <p:nvPr>
            <p:ph type="title"/>
          </p:nvPr>
        </p:nvSpPr>
        <p:spPr/>
        <p:txBody>
          <a:bodyPr/>
          <a:lstStyle/>
          <a:p>
            <a:r>
              <a:rPr lang="ja-JP" altLang="en-US">
                <a:latin typeface="ＭＳ Ｐゴシック"/>
                <a:ea typeface="ＭＳ Ｐゴシック"/>
              </a:rPr>
              <a:t>A3RT（リクルート製AI）</a:t>
            </a:r>
            <a:endParaRPr kumimoji="1" lang="ja-JP" altLang="en-US"/>
          </a:p>
        </p:txBody>
      </p:sp>
      <p:pic>
        <p:nvPicPr>
          <p:cNvPr id="4" name="図 4">
            <a:extLst>
              <a:ext uri="{FF2B5EF4-FFF2-40B4-BE49-F238E27FC236}">
                <a16:creationId xmlns:a16="http://schemas.microsoft.com/office/drawing/2014/main" id="{12E05E25-ADB3-4203-8400-FA58447CBB1D}"/>
              </a:ext>
            </a:extLst>
          </p:cNvPr>
          <p:cNvPicPr>
            <a:picLocks noChangeAspect="1"/>
          </p:cNvPicPr>
          <p:nvPr/>
        </p:nvPicPr>
        <p:blipFill>
          <a:blip r:embed="rId2"/>
          <a:stretch>
            <a:fillRect/>
          </a:stretch>
        </p:blipFill>
        <p:spPr>
          <a:xfrm>
            <a:off x="1719532" y="1809211"/>
            <a:ext cx="8839200" cy="4979238"/>
          </a:xfrm>
          <a:prstGeom prst="rect">
            <a:avLst/>
          </a:prstGeom>
        </p:spPr>
      </p:pic>
    </p:spTree>
    <p:extLst>
      <p:ext uri="{BB962C8B-B14F-4D97-AF65-F5344CB8AC3E}">
        <p14:creationId xmlns:p14="http://schemas.microsoft.com/office/powerpoint/2010/main" val="21281826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04363C-E0B4-4545-BF1E-54945F10BD30}"/>
              </a:ext>
            </a:extLst>
          </p:cNvPr>
          <p:cNvSpPr>
            <a:spLocks noGrp="1"/>
          </p:cNvSpPr>
          <p:nvPr>
            <p:ph type="title"/>
          </p:nvPr>
        </p:nvSpPr>
        <p:spPr/>
        <p:txBody>
          <a:bodyPr/>
          <a:lstStyle/>
          <a:p>
            <a:r>
              <a:rPr lang="ja-JP">
                <a:latin typeface="ＭＳ Ｐゴシック"/>
                <a:ea typeface="ＭＳ Ｐゴシック"/>
              </a:rPr>
              <a:t>A3RT（リクルート製AI）</a:t>
            </a:r>
            <a:br>
              <a:rPr lang="ja-JP" dirty="0">
                <a:latin typeface="ＭＳ Ｐゴシック"/>
                <a:ea typeface="ＭＳ Ｐゴシック"/>
              </a:rPr>
            </a:br>
            <a:r>
              <a:rPr lang="ja-JP">
                <a:latin typeface="ＭＳ Ｐゴシック"/>
                <a:ea typeface="ＭＳ Ｐゴシック"/>
              </a:rPr>
              <a:t>お話ししましょう。</a:t>
            </a:r>
            <a:r>
              <a:rPr lang="ja-JP" altLang="en-US">
                <a:latin typeface="ＭＳ Ｐゴシック"/>
                <a:ea typeface="ＭＳ Ｐゴシック"/>
              </a:rPr>
              <a:t>（</a:t>
            </a:r>
            <a:r>
              <a:rPr lang="en-US" altLang="ja-JP" dirty="0">
                <a:latin typeface="ＭＳ Ｐゴシック"/>
                <a:ea typeface="ＭＳ Ｐゴシック"/>
              </a:rPr>
              <a:t>Talk API）</a:t>
            </a:r>
            <a:endParaRPr lang="ja-JP" dirty="0">
              <a:latin typeface="ＭＳ Ｐゴシック"/>
              <a:ea typeface="ＭＳ Ｐゴシック"/>
            </a:endParaRPr>
          </a:p>
        </p:txBody>
      </p:sp>
      <p:sp>
        <p:nvSpPr>
          <p:cNvPr id="3" name="コンテンツ プレースホルダー 2">
            <a:extLst>
              <a:ext uri="{FF2B5EF4-FFF2-40B4-BE49-F238E27FC236}">
                <a16:creationId xmlns:a16="http://schemas.microsoft.com/office/drawing/2014/main" id="{58431A84-6130-4195-8882-1D91F5CC82DA}"/>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・docomo製の雑談対話APIと同様の機能を持つリクルート製自然対話API</a:t>
            </a:r>
          </a:p>
          <a:p>
            <a:r>
              <a:rPr lang="ja-JP" altLang="en-US">
                <a:latin typeface="ＭＳ Ｐゴシック"/>
                <a:ea typeface="ＭＳ Ｐゴシック"/>
              </a:rPr>
              <a:t>・docomoと比較すると文脈に対して分析がかかっていないようで対応が定型的になっている。</a:t>
            </a:r>
            <a:endParaRPr lang="ja-JP" altLang="en-US" dirty="0">
              <a:latin typeface="ＭＳ Ｐゴシック"/>
              <a:ea typeface="ＭＳ Ｐゴシック"/>
            </a:endParaRPr>
          </a:p>
          <a:p>
            <a:r>
              <a:rPr lang="ja-JP" altLang="en-US">
                <a:latin typeface="ＭＳ Ｐゴシック"/>
                <a:ea typeface="ＭＳ Ｐゴシック"/>
              </a:rPr>
              <a:t>・雑談するだけであれば、リクルート製よりもdocomo製のほうが性能がいい。</a:t>
            </a:r>
          </a:p>
          <a:p>
            <a:r>
              <a:rPr lang="ja-JP" altLang="en-US">
                <a:latin typeface="ＭＳ Ｐゴシック"/>
                <a:ea typeface="ＭＳ Ｐゴシック"/>
              </a:rPr>
              <a:t>・会話すればするほど学習が進むとなっているため、他人の名称、メールアドレス、住所など個人情報を言わないように注意。</a:t>
            </a:r>
          </a:p>
          <a:p>
            <a:r>
              <a:rPr lang="ja-JP" altLang="en-US">
                <a:latin typeface="ＭＳ Ｐゴシック"/>
                <a:ea typeface="ＭＳ Ｐゴシック"/>
              </a:rPr>
              <a:t>・アプリケーション内では音声、感情についてはdocomo製と同様に対応し、雑談部分のみリクルート製に取り換えてます。</a:t>
            </a:r>
            <a:endParaRPr lang="ja-JP" altLang="en-US" dirty="0">
              <a:latin typeface="ＭＳ Ｐゴシック"/>
              <a:ea typeface="ＭＳ Ｐゴシック"/>
            </a:endParaRPr>
          </a:p>
        </p:txBody>
      </p:sp>
    </p:spTree>
    <p:extLst>
      <p:ext uri="{BB962C8B-B14F-4D97-AF65-F5344CB8AC3E}">
        <p14:creationId xmlns:p14="http://schemas.microsoft.com/office/powerpoint/2010/main" val="15056431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8A3603-4F30-42FB-90E9-AA4AEEFF4EEA}"/>
              </a:ext>
            </a:extLst>
          </p:cNvPr>
          <p:cNvSpPr>
            <a:spLocks noGrp="1"/>
          </p:cNvSpPr>
          <p:nvPr>
            <p:ph type="title"/>
          </p:nvPr>
        </p:nvSpPr>
        <p:spPr/>
        <p:txBody>
          <a:bodyPr/>
          <a:lstStyle/>
          <a:p>
            <a:r>
              <a:rPr lang="ja-JP">
                <a:latin typeface="ＭＳ Ｐゴシック"/>
                <a:ea typeface="ＭＳ Ｐゴシック"/>
              </a:rPr>
              <a:t>A3RT（リクルート製AI）</a:t>
            </a:r>
            <a:br>
              <a:rPr lang="ja-JP" dirty="0">
                <a:latin typeface="ＭＳ Ｐゴシック"/>
                <a:ea typeface="ＭＳ Ｐゴシック"/>
              </a:rPr>
            </a:br>
            <a:r>
              <a:rPr lang="ja-JP">
                <a:latin typeface="ＭＳ Ｐゴシック"/>
                <a:ea typeface="ＭＳ Ｐゴシック"/>
              </a:rPr>
              <a:t>文章作り（Text Suggest API）</a:t>
            </a:r>
            <a:endParaRPr lang="ja-JP" altLang="en-US">
              <a:latin typeface="ＭＳ Ｐゴシック"/>
              <a:ea typeface="ＭＳ Ｐゴシック"/>
            </a:endParaRPr>
          </a:p>
        </p:txBody>
      </p:sp>
      <p:sp>
        <p:nvSpPr>
          <p:cNvPr id="3" name="コンテンツ プレースホルダー 2">
            <a:extLst>
              <a:ext uri="{FF2B5EF4-FFF2-40B4-BE49-F238E27FC236}">
                <a16:creationId xmlns:a16="http://schemas.microsoft.com/office/drawing/2014/main" id="{118BB732-F04C-4930-A670-2C990622F4F3}"/>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・入力した内容に続くと思われる文章をA3RT側で作成し、返却する機能。</a:t>
            </a:r>
          </a:p>
          <a:p>
            <a:r>
              <a:rPr lang="ja-JP" altLang="en-US">
                <a:latin typeface="ＭＳ Ｐゴシック"/>
                <a:ea typeface="ＭＳ Ｐゴシック"/>
              </a:rPr>
              <a:t>・テキストの自動作成、入力補助を行う</a:t>
            </a:r>
          </a:p>
          <a:p>
            <a:r>
              <a:rPr lang="ja-JP" altLang="en-US">
                <a:latin typeface="ＭＳ Ｐゴシック"/>
                <a:ea typeface="ＭＳ Ｐゴシック"/>
              </a:rPr>
              <a:t>・リクルートに送られてくる求人、飲食店、美容室紹介など、様々な情報を自動で原稿に起こすことを目的に作られたAI。</a:t>
            </a:r>
            <a:endParaRPr lang="ja-JP" altLang="en-US" dirty="0">
              <a:latin typeface="ＭＳ Ｐゴシック"/>
              <a:ea typeface="ＭＳ Ｐゴシック"/>
            </a:endParaRPr>
          </a:p>
          <a:p>
            <a:r>
              <a:rPr lang="ja-JP" altLang="en-US">
                <a:latin typeface="ＭＳ Ｐゴシック"/>
                <a:ea typeface="ＭＳ Ｐゴシック"/>
              </a:rPr>
              <a:t>・文字変換機能と連携することで真価を発揮するが、外部からの接続でそこまでのレスポンスは期待できないため単純に文章作り機能として実装。</a:t>
            </a:r>
            <a:endParaRPr lang="ja-JP" altLang="en-US" dirty="0">
              <a:latin typeface="ＭＳ Ｐゴシック"/>
              <a:ea typeface="ＭＳ Ｐゴシック"/>
            </a:endParaRPr>
          </a:p>
          <a:p>
            <a:r>
              <a:rPr lang="ja-JP" altLang="en-US">
                <a:latin typeface="ＭＳ Ｐゴシック"/>
                <a:ea typeface="ＭＳ Ｐゴシック"/>
              </a:rPr>
              <a:t>・ただ精度がかなり低く、ネタ文章にしかならない。</a:t>
            </a:r>
            <a:endParaRPr lang="ja-JP" altLang="en-US" dirty="0">
              <a:latin typeface="ＭＳ Ｐゴシック"/>
              <a:ea typeface="ＭＳ Ｐゴシック"/>
            </a:endParaRPr>
          </a:p>
        </p:txBody>
      </p:sp>
    </p:spTree>
    <p:extLst>
      <p:ext uri="{BB962C8B-B14F-4D97-AF65-F5344CB8AC3E}">
        <p14:creationId xmlns:p14="http://schemas.microsoft.com/office/powerpoint/2010/main" val="567375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8CCB46-5E64-422B-B5BC-C0CAD505B7CB}"/>
              </a:ext>
            </a:extLst>
          </p:cNvPr>
          <p:cNvSpPr>
            <a:spLocks noGrp="1"/>
          </p:cNvSpPr>
          <p:nvPr>
            <p:ph type="title"/>
          </p:nvPr>
        </p:nvSpPr>
        <p:spPr/>
        <p:txBody>
          <a:bodyPr/>
          <a:lstStyle/>
          <a:p>
            <a:r>
              <a:rPr lang="ja-JP" altLang="en-US">
                <a:latin typeface="ＭＳ Ｐゴシック"/>
                <a:ea typeface="ＭＳ Ｐゴシック"/>
              </a:rPr>
              <a:t>Twitter検索ウィンドウ</a:t>
            </a:r>
            <a:endParaRPr kumimoji="1" lang="ja-JP" altLang="en-US"/>
          </a:p>
        </p:txBody>
      </p:sp>
      <p:pic>
        <p:nvPicPr>
          <p:cNvPr id="4" name="図 4">
            <a:extLst>
              <a:ext uri="{FF2B5EF4-FFF2-40B4-BE49-F238E27FC236}">
                <a16:creationId xmlns:a16="http://schemas.microsoft.com/office/drawing/2014/main" id="{E49873E0-CCF8-4821-8EE3-15BF2969C6FD}"/>
              </a:ext>
            </a:extLst>
          </p:cNvPr>
          <p:cNvPicPr>
            <a:picLocks noChangeAspect="1"/>
          </p:cNvPicPr>
          <p:nvPr/>
        </p:nvPicPr>
        <p:blipFill>
          <a:blip r:embed="rId2"/>
          <a:stretch>
            <a:fillRect/>
          </a:stretch>
        </p:blipFill>
        <p:spPr>
          <a:xfrm>
            <a:off x="1748287" y="1809210"/>
            <a:ext cx="8781690" cy="4950483"/>
          </a:xfrm>
          <a:prstGeom prst="rect">
            <a:avLst/>
          </a:prstGeom>
        </p:spPr>
      </p:pic>
    </p:spTree>
    <p:extLst>
      <p:ext uri="{BB962C8B-B14F-4D97-AF65-F5344CB8AC3E}">
        <p14:creationId xmlns:p14="http://schemas.microsoft.com/office/powerpoint/2010/main" val="4305809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746CFFB-DF94-4295-B4D7-D2DEA7290523}"/>
              </a:ext>
            </a:extLst>
          </p:cNvPr>
          <p:cNvSpPr>
            <a:spLocks noGrp="1"/>
          </p:cNvSpPr>
          <p:nvPr>
            <p:ph type="title"/>
          </p:nvPr>
        </p:nvSpPr>
        <p:spPr/>
        <p:txBody>
          <a:bodyPr/>
          <a:lstStyle/>
          <a:p>
            <a:r>
              <a:rPr lang="ja-JP" altLang="en-US">
                <a:latin typeface="ＭＳ Ｐゴシック"/>
                <a:ea typeface="ＭＳ Ｐゴシック"/>
              </a:rPr>
              <a:t>Twitter検索ウィンドウ</a:t>
            </a:r>
            <a:endParaRPr kumimoji="1" lang="ja-JP" altLang="en-US"/>
          </a:p>
        </p:txBody>
      </p:sp>
      <p:sp>
        <p:nvSpPr>
          <p:cNvPr id="3" name="コンテンツ プレースホルダー 2">
            <a:extLst>
              <a:ext uri="{FF2B5EF4-FFF2-40B4-BE49-F238E27FC236}">
                <a16:creationId xmlns:a16="http://schemas.microsoft.com/office/drawing/2014/main" id="{EDB89A70-5B4C-4ED6-A545-55990171794A}"/>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・Twitterと連携し、現在のトレンド一覧を取得したり、Tweetを検索したりできる機能。</a:t>
            </a:r>
          </a:p>
          <a:p>
            <a:r>
              <a:rPr lang="ja-JP" altLang="en-US">
                <a:latin typeface="ＭＳ Ｐゴシック"/>
                <a:ea typeface="ＭＳ Ｐゴシック"/>
              </a:rPr>
              <a:t>・ただし結果はキャラクタ変換で方便に変換されて出てきます。</a:t>
            </a:r>
            <a:endParaRPr lang="ja-JP" altLang="en-US" dirty="0">
              <a:latin typeface="ＭＳ Ｐゴシック"/>
              <a:ea typeface="ＭＳ Ｐゴシック"/>
            </a:endParaRPr>
          </a:p>
          <a:p>
            <a:r>
              <a:rPr lang="ja-JP" altLang="en-US">
                <a:latin typeface="ＭＳ Ｐゴシック"/>
                <a:ea typeface="ＭＳ Ｐゴシック"/>
              </a:rPr>
              <a:t>・デフォルトは博多弁で、その時の気分によりほかの方便に変えれます。</a:t>
            </a:r>
          </a:p>
          <a:p>
            <a:r>
              <a:rPr lang="ja-JP" altLang="en-US">
                <a:latin typeface="ＭＳ Ｐゴシック"/>
                <a:ea typeface="ＭＳ Ｐゴシック"/>
              </a:rPr>
              <a:t>・キャラクタ変換がうまく認識できない場合のみ標準語で出てきます。</a:t>
            </a:r>
          </a:p>
          <a:p>
            <a:r>
              <a:rPr lang="ja-JP" altLang="en-US">
                <a:latin typeface="ＭＳ Ｐゴシック"/>
                <a:ea typeface="ＭＳ Ｐゴシック"/>
              </a:rPr>
              <a:t>・トレンド一覧も名古屋近辺のトレンド一覧になっています。</a:t>
            </a:r>
          </a:p>
          <a:p>
            <a:r>
              <a:rPr lang="ja-JP" altLang="en-US">
                <a:latin typeface="ＭＳ Ｐゴシック"/>
                <a:ea typeface="ＭＳ Ｐゴシック"/>
              </a:rPr>
              <a:t>・内部ではTwitter APIとCoreTweetの機能を利用し、Twitterと連携しています。</a:t>
            </a:r>
            <a:endParaRPr lang="ja-JP" altLang="en-US" dirty="0">
              <a:latin typeface="ＭＳ Ｐゴシック"/>
              <a:ea typeface="ＭＳ Ｐゴシック"/>
            </a:endParaRPr>
          </a:p>
        </p:txBody>
      </p:sp>
    </p:spTree>
    <p:extLst>
      <p:ext uri="{BB962C8B-B14F-4D97-AF65-F5344CB8AC3E}">
        <p14:creationId xmlns:p14="http://schemas.microsoft.com/office/powerpoint/2010/main" val="24188307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545E91-883D-4EC6-9E5C-5918E6FDBB33}"/>
              </a:ext>
            </a:extLst>
          </p:cNvPr>
          <p:cNvSpPr>
            <a:spLocks noGrp="1"/>
          </p:cNvSpPr>
          <p:nvPr>
            <p:ph type="title"/>
          </p:nvPr>
        </p:nvSpPr>
        <p:spPr/>
        <p:txBody>
          <a:bodyPr/>
          <a:lstStyle/>
          <a:p>
            <a:r>
              <a:rPr lang="ja-JP" altLang="en-US">
                <a:latin typeface="ＭＳ Ｐゴシック"/>
                <a:ea typeface="ＭＳ Ｐゴシック"/>
              </a:rPr>
              <a:t>終了イベント</a:t>
            </a:r>
            <a:endParaRPr kumimoji="1" lang="ja-JP" altLang="en-US"/>
          </a:p>
        </p:txBody>
      </p:sp>
      <p:pic>
        <p:nvPicPr>
          <p:cNvPr id="4" name="図 4" descr="空, 室内, モニター が含まれている画像&#10;&#10;高い精度で生成された説明">
            <a:extLst>
              <a:ext uri="{FF2B5EF4-FFF2-40B4-BE49-F238E27FC236}">
                <a16:creationId xmlns:a16="http://schemas.microsoft.com/office/drawing/2014/main" id="{150994D1-DB25-4B67-A4C4-22442501606B}"/>
              </a:ext>
            </a:extLst>
          </p:cNvPr>
          <p:cNvPicPr>
            <a:picLocks noChangeAspect="1"/>
          </p:cNvPicPr>
          <p:nvPr/>
        </p:nvPicPr>
        <p:blipFill>
          <a:blip r:embed="rId2"/>
          <a:stretch>
            <a:fillRect/>
          </a:stretch>
        </p:blipFill>
        <p:spPr>
          <a:xfrm>
            <a:off x="1729563" y="1798010"/>
            <a:ext cx="8786037" cy="4936608"/>
          </a:xfrm>
          <a:prstGeom prst="rect">
            <a:avLst/>
          </a:prstGeom>
        </p:spPr>
      </p:pic>
    </p:spTree>
    <p:extLst>
      <p:ext uri="{BB962C8B-B14F-4D97-AF65-F5344CB8AC3E}">
        <p14:creationId xmlns:p14="http://schemas.microsoft.com/office/powerpoint/2010/main" val="403811560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5C5F8C-9EC8-4267-B8F5-50CE1870539C}"/>
              </a:ext>
            </a:extLst>
          </p:cNvPr>
          <p:cNvSpPr>
            <a:spLocks noGrp="1"/>
          </p:cNvSpPr>
          <p:nvPr>
            <p:ph type="title"/>
          </p:nvPr>
        </p:nvSpPr>
        <p:spPr/>
        <p:txBody>
          <a:bodyPr/>
          <a:lstStyle/>
          <a:p>
            <a:r>
              <a:rPr lang="ja-JP" altLang="en-US">
                <a:latin typeface="ＭＳ Ｐゴシック"/>
                <a:ea typeface="ＭＳ Ｐゴシック"/>
              </a:rPr>
              <a:t>終了イベント</a:t>
            </a:r>
            <a:endParaRPr kumimoji="1" lang="ja-JP" altLang="en-US"/>
          </a:p>
        </p:txBody>
      </p:sp>
      <p:sp>
        <p:nvSpPr>
          <p:cNvPr id="3" name="コンテンツ プレースホルダー 2">
            <a:extLst>
              <a:ext uri="{FF2B5EF4-FFF2-40B4-BE49-F238E27FC236}">
                <a16:creationId xmlns:a16="http://schemas.microsoft.com/office/drawing/2014/main" id="{F4634C8D-70C8-4258-B701-C38914E73C10}"/>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・「終了」を選択すると「お疲れ様でした。」を表示、音声再生した2秒後にアプリケーションを終了。</a:t>
            </a:r>
          </a:p>
          <a:p>
            <a:r>
              <a:rPr lang="ja-JP" altLang="en-US">
                <a:latin typeface="ＭＳ Ｐゴシック"/>
                <a:ea typeface="ＭＳ Ｐゴシック"/>
              </a:rPr>
              <a:t>・内部処理ではメッセージ表示と音声再生後、2秒間waitしてCloseイベントを実行している。</a:t>
            </a:r>
          </a:p>
          <a:p>
            <a:r>
              <a:rPr lang="ja-JP" altLang="en-US">
                <a:latin typeface="ＭＳ Ｐゴシック"/>
                <a:ea typeface="ＭＳ Ｐゴシック"/>
              </a:rPr>
              <a:t>・2秒間waitする理由は音声再生開始からカウントが始まるので再生時間を確保するため。</a:t>
            </a:r>
          </a:p>
        </p:txBody>
      </p:sp>
    </p:spTree>
    <p:extLst>
      <p:ext uri="{BB962C8B-B14F-4D97-AF65-F5344CB8AC3E}">
        <p14:creationId xmlns:p14="http://schemas.microsoft.com/office/powerpoint/2010/main" val="405065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FE2D69-4B4C-4B87-8BE0-04DD7623ED7F}"/>
              </a:ext>
            </a:extLst>
          </p:cNvPr>
          <p:cNvSpPr>
            <a:spLocks noGrp="1"/>
          </p:cNvSpPr>
          <p:nvPr>
            <p:ph type="title"/>
          </p:nvPr>
        </p:nvSpPr>
        <p:spPr/>
        <p:txBody>
          <a:bodyPr/>
          <a:lstStyle/>
          <a:p>
            <a:r>
              <a:rPr lang="ja-JP" altLang="en-US">
                <a:latin typeface="ＭＳ Ｐゴシック"/>
                <a:ea typeface="ＭＳ Ｐゴシック"/>
              </a:rPr>
              <a:t>AIによる言語解析</a:t>
            </a:r>
            <a:endParaRPr kumimoji="1" lang="ja-JP" altLang="en-US"/>
          </a:p>
        </p:txBody>
      </p:sp>
      <p:sp>
        <p:nvSpPr>
          <p:cNvPr id="3" name="コンテンツ プレースホルダー 2">
            <a:extLst>
              <a:ext uri="{FF2B5EF4-FFF2-40B4-BE49-F238E27FC236}">
                <a16:creationId xmlns:a16="http://schemas.microsoft.com/office/drawing/2014/main" id="{441C41C8-7860-4B55-B375-66DE162EEC08}"/>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・自然言語処理</a:t>
            </a:r>
          </a:p>
          <a:p>
            <a:pPr marL="383540" lvl="1"/>
            <a:r>
              <a:rPr lang="ja-JP" altLang="en-US">
                <a:latin typeface="ＭＳ Ｐゴシック"/>
                <a:ea typeface="ＭＳ Ｐゴシック"/>
              </a:rPr>
              <a:t>人間が日常的に使っている自然言語（しゃべり言葉）をコンピューターに処理させる一連の技術で、人工知能と言語学の一分野</a:t>
            </a:r>
          </a:p>
          <a:p>
            <a:pPr marL="383540" lvl="1"/>
            <a:r>
              <a:rPr lang="ja-JP" altLang="en-US">
                <a:latin typeface="ＭＳ Ｐゴシック"/>
                <a:ea typeface="ＭＳ Ｐゴシック"/>
              </a:rPr>
              <a:t>単語分解、構文解析、意味解析等様々な手法、解析法があり、数学的、辞書・文法的アプローチで処理していく。</a:t>
            </a:r>
          </a:p>
          <a:p>
            <a:pPr marL="383540" lvl="1"/>
            <a:r>
              <a:rPr lang="ja-JP" altLang="en-US">
                <a:latin typeface="ＭＳ Ｐゴシック"/>
                <a:ea typeface="ＭＳ Ｐゴシック"/>
              </a:rPr>
              <a:t>特定の言葉（専門用語、業界用語等）も文脈に沿って見分けることがだんだんと出来るようになってきている。</a:t>
            </a:r>
          </a:p>
          <a:p>
            <a:pPr marL="383540" lvl="1"/>
            <a:r>
              <a:rPr lang="ja-JP" altLang="en-US">
                <a:latin typeface="ＭＳ Ｐゴシック"/>
                <a:ea typeface="ＭＳ Ｐゴシック"/>
              </a:rPr>
              <a:t>書類、文章を扱う仕事（弁理士、経理等）だけでなく、プログラミングについても要件を入力すれば自動でプログラミングされるようになると言われている。</a:t>
            </a:r>
            <a:endParaRPr lang="ja-JP" altLang="en-US" dirty="0">
              <a:latin typeface="ＭＳ Ｐゴシック"/>
              <a:ea typeface="ＭＳ Ｐゴシック"/>
            </a:endParaRPr>
          </a:p>
        </p:txBody>
      </p:sp>
    </p:spTree>
    <p:extLst>
      <p:ext uri="{BB962C8B-B14F-4D97-AF65-F5344CB8AC3E}">
        <p14:creationId xmlns:p14="http://schemas.microsoft.com/office/powerpoint/2010/main" val="20052657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916CB5-E863-46C9-A013-0B463F6627D6}"/>
              </a:ext>
            </a:extLst>
          </p:cNvPr>
          <p:cNvSpPr>
            <a:spLocks noGrp="1"/>
          </p:cNvSpPr>
          <p:nvPr>
            <p:ph type="title"/>
          </p:nvPr>
        </p:nvSpPr>
        <p:spPr/>
        <p:txBody>
          <a:bodyPr/>
          <a:lstStyle/>
          <a:p>
            <a:r>
              <a:rPr lang="ja-JP">
                <a:latin typeface="ＭＳ Ｐゴシック"/>
                <a:ea typeface="ＭＳ Ｐゴシック"/>
              </a:rPr>
              <a:t>技術的な話</a:t>
            </a:r>
            <a:br>
              <a:rPr lang="ja-JP" dirty="0">
                <a:latin typeface="ＭＳ Ｐゴシック"/>
                <a:ea typeface="ＭＳ Ｐゴシック"/>
              </a:rPr>
            </a:br>
            <a:r>
              <a:rPr lang="ja-JP" altLang="en-US">
                <a:latin typeface="ＭＳ Ｐゴシック"/>
                <a:ea typeface="ＭＳ Ｐゴシック"/>
              </a:rPr>
              <a:t>UI設計</a:t>
            </a:r>
          </a:p>
        </p:txBody>
      </p:sp>
      <p:pic>
        <p:nvPicPr>
          <p:cNvPr id="4" name="図 4" descr="スクリーンショット が含まれている画像&#10;&#10;非常に高い精度で生成された説明">
            <a:extLst>
              <a:ext uri="{FF2B5EF4-FFF2-40B4-BE49-F238E27FC236}">
                <a16:creationId xmlns:a16="http://schemas.microsoft.com/office/drawing/2014/main" id="{6301DE52-FF3A-4CA2-89A1-392571FA42CB}"/>
              </a:ext>
            </a:extLst>
          </p:cNvPr>
          <p:cNvPicPr>
            <a:picLocks noChangeAspect="1"/>
          </p:cNvPicPr>
          <p:nvPr/>
        </p:nvPicPr>
        <p:blipFill>
          <a:blip r:embed="rId2"/>
          <a:stretch>
            <a:fillRect/>
          </a:stretch>
        </p:blipFill>
        <p:spPr>
          <a:xfrm>
            <a:off x="1747284" y="1824592"/>
            <a:ext cx="8750595" cy="4918887"/>
          </a:xfrm>
          <a:prstGeom prst="rect">
            <a:avLst/>
          </a:prstGeom>
        </p:spPr>
      </p:pic>
    </p:spTree>
    <p:extLst>
      <p:ext uri="{BB962C8B-B14F-4D97-AF65-F5344CB8AC3E}">
        <p14:creationId xmlns:p14="http://schemas.microsoft.com/office/powerpoint/2010/main" val="19020376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B67160-CAD9-4A42-8411-77BEFAC6B8A7}"/>
              </a:ext>
            </a:extLst>
          </p:cNvPr>
          <p:cNvSpPr>
            <a:spLocks noGrp="1"/>
          </p:cNvSpPr>
          <p:nvPr>
            <p:ph type="title"/>
          </p:nvPr>
        </p:nvSpPr>
        <p:spPr/>
        <p:txBody>
          <a:bodyPr/>
          <a:lstStyle/>
          <a:p>
            <a:r>
              <a:rPr lang="ja-JP">
                <a:latin typeface="ＭＳ Ｐゴシック"/>
                <a:ea typeface="ＭＳ Ｐゴシック"/>
              </a:rPr>
              <a:t>技術的な話</a:t>
            </a:r>
            <a:br>
              <a:rPr lang="ja-JP" dirty="0">
                <a:latin typeface="ＭＳ Ｐゴシック"/>
                <a:ea typeface="ＭＳ Ｐゴシック"/>
              </a:rPr>
            </a:br>
            <a:r>
              <a:rPr lang="ja-JP" altLang="en-US">
                <a:latin typeface="ＭＳ Ｐゴシック"/>
                <a:ea typeface="ＭＳ Ｐゴシック"/>
              </a:rPr>
              <a:t>UI設計</a:t>
            </a:r>
          </a:p>
        </p:txBody>
      </p:sp>
      <p:sp>
        <p:nvSpPr>
          <p:cNvPr id="3" name="コンテンツ プレースホルダー 2">
            <a:extLst>
              <a:ext uri="{FF2B5EF4-FFF2-40B4-BE49-F238E27FC236}">
                <a16:creationId xmlns:a16="http://schemas.microsoft.com/office/drawing/2014/main" id="{B545DFE9-E5AD-48D1-8D90-85EEAB11D2C6}"/>
              </a:ext>
            </a:extLst>
          </p:cNvPr>
          <p:cNvSpPr>
            <a:spLocks noGrp="1"/>
          </p:cNvSpPr>
          <p:nvPr>
            <p:ph idx="1"/>
          </p:nvPr>
        </p:nvSpPr>
        <p:spPr/>
        <p:txBody>
          <a:bodyPr vert="horz" lIns="0" tIns="45720" rIns="0" bIns="45720" rtlCol="0" anchor="t">
            <a:normAutofit lnSpcReduction="10000"/>
          </a:bodyPr>
          <a:lstStyle/>
          <a:p>
            <a:r>
              <a:rPr lang="ja-JP" altLang="en-US">
                <a:latin typeface="ＭＳ Ｐゴシック"/>
                <a:ea typeface="ＭＳ Ｐゴシック"/>
              </a:rPr>
              <a:t>・下記サイトを参考にWindowsフォームではなくWPF（Windows Presentation Foundation）で作成しています。</a:t>
            </a:r>
          </a:p>
          <a:p>
            <a:pPr marL="383540" lvl="1"/>
            <a:r>
              <a:rPr lang="ja-JP" altLang="en-US">
                <a:latin typeface="ＭＳ Ｐゴシック"/>
                <a:ea typeface="ＭＳ Ｐゴシック"/>
              </a:rPr>
              <a:t>C#/WPFで作るデスクトップマスコット入門</a:t>
            </a:r>
            <a:endParaRPr lang="ja-JP" altLang="en-US" dirty="0">
              <a:latin typeface="ＭＳ Ｐゴシック"/>
              <a:ea typeface="ＭＳ Ｐゴシック"/>
            </a:endParaRPr>
          </a:p>
          <a:p>
            <a:pPr marL="383540" lvl="1"/>
            <a:r>
              <a:rPr lang="ja-JP" dirty="0">
                <a:latin typeface="ＭＳ Ｐゴシック"/>
                <a:ea typeface="ＭＳ Ｐゴシック"/>
                <a:hlinkClick r:id="rId2"/>
              </a:rPr>
              <a:t>https://www.slideshare.net/Fujikido/wpf-43413758</a:t>
            </a:r>
            <a:endParaRPr lang="ja-JP" altLang="en-US" dirty="0">
              <a:latin typeface="ＭＳ Ｐゴシック"/>
              <a:ea typeface="ＭＳ Ｐゴシック"/>
            </a:endParaRPr>
          </a:p>
          <a:p>
            <a:r>
              <a:rPr lang="ja-JP" altLang="en-US">
                <a:latin typeface="ＭＳ Ｐゴシック"/>
                <a:ea typeface="ＭＳ Ｐゴシック"/>
              </a:rPr>
              <a:t>・</a:t>
            </a:r>
            <a:r>
              <a:rPr lang="en-US" altLang="en-US" dirty="0" err="1">
                <a:latin typeface="ＭＳ Ｐゴシック"/>
                <a:ea typeface="ＭＳ Ｐゴシック"/>
              </a:rPr>
              <a:t>WindowsフォームよりもUI（User</a:t>
            </a:r>
            <a:r>
              <a:rPr lang="en-US" altLang="en-US" dirty="0">
                <a:latin typeface="ＭＳ Ｐゴシック"/>
                <a:ea typeface="ＭＳ Ｐゴシック"/>
              </a:rPr>
              <a:t> </a:t>
            </a:r>
            <a:r>
              <a:rPr lang="en-US" altLang="en-US" dirty="0" err="1">
                <a:latin typeface="ＭＳ Ｐゴシック"/>
                <a:ea typeface="ＭＳ Ｐゴシック"/>
              </a:rPr>
              <a:t>Interface）に優れており、キャラ表示やアニメーション動作に優れている</a:t>
            </a:r>
            <a:r>
              <a:rPr lang="en-US" altLang="en-US" dirty="0">
                <a:latin typeface="ＭＳ Ｐゴシック"/>
                <a:ea typeface="ＭＳ Ｐゴシック"/>
              </a:rPr>
              <a:t>。</a:t>
            </a:r>
          </a:p>
          <a:p>
            <a:r>
              <a:rPr lang="en-US" altLang="en-US" dirty="0">
                <a:latin typeface="ＭＳ Ｐゴシック"/>
                <a:ea typeface="ＭＳ Ｐゴシック"/>
              </a:rPr>
              <a:t>・その代わりXAMLでの記述が必要なので、C#以外にもHTML、XAMLの知識が必須。</a:t>
            </a:r>
          </a:p>
          <a:p>
            <a:r>
              <a:rPr lang="en-US" altLang="en-US" dirty="0">
                <a:latin typeface="ＭＳ Ｐゴシック"/>
                <a:ea typeface="ＭＳ Ｐゴシック"/>
              </a:rPr>
              <a:t>・デスクトップマスコットでは吹き出し内に入力系UI（テキストボックス、ボタン等）があるので、XAMLで正確な座標を入力できて、表示、非表示をプログラム上で簡単に設定できるのはありがたい。</a:t>
            </a:r>
          </a:p>
          <a:p>
            <a:r>
              <a:rPr lang="en-US" altLang="en-US" dirty="0">
                <a:latin typeface="ＭＳ Ｐゴシック"/>
                <a:ea typeface="ＭＳ Ｐゴシック"/>
              </a:rPr>
              <a:t>・リストやコンボボックス、データグリッドビューなど、Windowsフォームとは値の入れ方が異なるので、そこは根気よく調べるしかない。</a:t>
            </a:r>
          </a:p>
        </p:txBody>
      </p:sp>
    </p:spTree>
    <p:extLst>
      <p:ext uri="{BB962C8B-B14F-4D97-AF65-F5344CB8AC3E}">
        <p14:creationId xmlns:p14="http://schemas.microsoft.com/office/powerpoint/2010/main" val="15702010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8B674-F1C8-4240-814C-2A4E544FDF88}"/>
              </a:ext>
            </a:extLst>
          </p:cNvPr>
          <p:cNvSpPr>
            <a:spLocks noGrp="1"/>
          </p:cNvSpPr>
          <p:nvPr>
            <p:ph type="title"/>
          </p:nvPr>
        </p:nvSpPr>
        <p:spPr/>
        <p:txBody>
          <a:bodyPr>
            <a:normAutofit fontScale="90000"/>
          </a:bodyPr>
          <a:lstStyle/>
          <a:p>
            <a:r>
              <a:rPr lang="ja-JP" altLang="en-US">
                <a:cs typeface="Calibri Light"/>
              </a:rPr>
              <a:t>技術的な話</a:t>
            </a:r>
            <a:br>
              <a:rPr lang="ja-JP" altLang="en-US" dirty="0">
                <a:latin typeface="ＭＳ Ｐゴシック"/>
                <a:ea typeface="ＭＳ Ｐゴシック"/>
                <a:cs typeface="Calibri Light"/>
              </a:rPr>
            </a:br>
            <a:r>
              <a:rPr lang="en-US" altLang="ja-JP" dirty="0" err="1">
                <a:cs typeface="Calibri Light"/>
              </a:rPr>
              <a:t>GitHub</a:t>
            </a:r>
            <a:r>
              <a:rPr lang="en-US" altLang="ja-JP" dirty="0" err="1">
                <a:latin typeface="Calibri Light"/>
                <a:cs typeface="Calibri Light"/>
              </a:rPr>
              <a:t>等オープンソース</a:t>
            </a:r>
            <a:r>
              <a:rPr lang="ja-JP" altLang="en-US">
                <a:cs typeface="Calibri Light"/>
              </a:rPr>
              <a:t>での公開について</a:t>
            </a:r>
            <a:endParaRPr lang="en-US"/>
          </a:p>
        </p:txBody>
      </p:sp>
      <p:sp>
        <p:nvSpPr>
          <p:cNvPr id="3" name="Content Placeholder 2">
            <a:extLst>
              <a:ext uri="{FF2B5EF4-FFF2-40B4-BE49-F238E27FC236}">
                <a16:creationId xmlns:a16="http://schemas.microsoft.com/office/drawing/2014/main" id="{2EC4A8EA-3E3B-453C-81E5-96F46BE479CC}"/>
              </a:ext>
            </a:extLst>
          </p:cNvPr>
          <p:cNvSpPr>
            <a:spLocks noGrp="1"/>
          </p:cNvSpPr>
          <p:nvPr>
            <p:ph idx="1"/>
          </p:nvPr>
        </p:nvSpPr>
        <p:spPr/>
        <p:txBody>
          <a:bodyPr vert="horz" lIns="0" tIns="45720" rIns="0" bIns="45720" rtlCol="0" anchor="t">
            <a:normAutofit/>
          </a:bodyPr>
          <a:lstStyle/>
          <a:p>
            <a:r>
              <a:rPr lang="en-US" dirty="0">
                <a:cs typeface="Calibri"/>
              </a:rPr>
              <a:t>・</a:t>
            </a:r>
            <a:r>
              <a:rPr lang="ja-JP" altLang="en-US">
                <a:latin typeface="Calibri"/>
                <a:cs typeface="Calibri"/>
              </a:rPr>
              <a:t>今回作成した</a:t>
            </a:r>
            <a:r>
              <a:rPr lang="ja-JP" altLang="en-US">
                <a:latin typeface="ＭＳ Ｐゴシック"/>
                <a:ea typeface="ＭＳ Ｐゴシック"/>
                <a:cs typeface="Calibri"/>
              </a:rPr>
              <a:t>プログラムはGitHubで公開しています。</a:t>
            </a:r>
          </a:p>
          <a:p>
            <a:pPr marL="383540" lvl="1"/>
            <a:r>
              <a:rPr lang="en-US" altLang="ja-JP" dirty="0">
                <a:latin typeface="ＭＳ Ｐゴシック"/>
                <a:ea typeface="ＭＳ Ｐゴシック"/>
                <a:cs typeface="Calibri"/>
                <a:hlinkClick r:id="rId2"/>
              </a:rPr>
              <a:t>https://g</a:t>
            </a:r>
            <a:r>
              <a:rPr lang="ja-JP" dirty="0">
                <a:latin typeface="ＭＳ Ｐゴシック"/>
                <a:ea typeface="ＭＳ Ｐゴシック"/>
                <a:cs typeface="Calibri"/>
                <a:hlinkClick r:id="rId3"/>
              </a:rPr>
              <a:t>it</a:t>
            </a:r>
            <a:r>
              <a:rPr lang="en-US" altLang="ja-JP" dirty="0">
                <a:latin typeface="ＭＳ Ｐゴシック"/>
                <a:ea typeface="ＭＳ Ｐゴシック"/>
                <a:cs typeface="Calibri"/>
                <a:hlinkClick r:id="rId2"/>
              </a:rPr>
              <a:t>h</a:t>
            </a:r>
            <a:r>
              <a:rPr lang="ja-JP" dirty="0">
                <a:latin typeface="ＭＳ Ｐゴシック"/>
                <a:ea typeface="ＭＳ Ｐゴシック"/>
                <a:cs typeface="Calibri"/>
                <a:hlinkClick r:id="rId3"/>
              </a:rPr>
              <a:t>ub</a:t>
            </a:r>
            <a:r>
              <a:rPr lang="en-US" altLang="ja-JP" dirty="0">
                <a:latin typeface="ＭＳ Ｐゴシック"/>
                <a:ea typeface="ＭＳ Ｐゴシック"/>
                <a:cs typeface="Calibri"/>
                <a:hlinkClick r:id="rId2"/>
              </a:rPr>
              <a:t>.com/okuyama-sin/AiDesktopMascot</a:t>
            </a:r>
          </a:p>
          <a:p>
            <a:r>
              <a:rPr lang="en-US" altLang="ja-JP" dirty="0">
                <a:latin typeface="ＭＳ Ｐゴシック"/>
                <a:ea typeface="ＭＳ Ｐゴシック"/>
                <a:cs typeface="Calibri"/>
              </a:rPr>
              <a:t>・</a:t>
            </a:r>
            <a:r>
              <a:rPr lang="en-US" altLang="ja-JP" dirty="0" err="1">
                <a:latin typeface="ＭＳ Ｐゴシック"/>
                <a:ea typeface="ＭＳ Ｐゴシック"/>
                <a:cs typeface="Calibri"/>
              </a:rPr>
              <a:t>公開に伴い、WebAPIのAPIキ</a:t>
            </a:r>
            <a:r>
              <a:rPr lang="en-US" altLang="ja-JP" dirty="0">
                <a:latin typeface="ＭＳ Ｐゴシック"/>
                <a:ea typeface="ＭＳ Ｐゴシック"/>
                <a:cs typeface="Calibri"/>
              </a:rPr>
              <a:t>ー、</a:t>
            </a:r>
            <a:r>
              <a:rPr lang="en-US" altLang="ja-JP" dirty="0" err="1">
                <a:latin typeface="ＭＳ Ｐゴシック"/>
                <a:ea typeface="ＭＳ Ｐゴシック"/>
                <a:cs typeface="Calibri"/>
              </a:rPr>
              <a:t>アプリケーションキーなどはソースコードから抜いています</a:t>
            </a:r>
            <a:r>
              <a:rPr lang="en-US" altLang="ja-JP" dirty="0">
                <a:latin typeface="ＭＳ Ｐゴシック"/>
                <a:ea typeface="ＭＳ Ｐゴシック"/>
                <a:cs typeface="Calibri"/>
              </a:rPr>
              <a:t>。</a:t>
            </a:r>
          </a:p>
          <a:p>
            <a:r>
              <a:rPr lang="en-US" altLang="ja-JP" dirty="0">
                <a:latin typeface="ＭＳ Ｐゴシック"/>
                <a:ea typeface="ＭＳ Ｐゴシック"/>
                <a:cs typeface="Calibri"/>
              </a:rPr>
              <a:t>・</a:t>
            </a:r>
            <a:r>
              <a:rPr lang="en-US" altLang="ja-JP" dirty="0" err="1">
                <a:latin typeface="ＭＳ Ｐゴシック"/>
                <a:ea typeface="ＭＳ Ｐゴシック"/>
                <a:cs typeface="Calibri"/>
              </a:rPr>
              <a:t>APIキ</a:t>
            </a:r>
            <a:r>
              <a:rPr lang="en-US" altLang="ja-JP" dirty="0">
                <a:latin typeface="ＭＳ Ｐゴシック"/>
                <a:ea typeface="ＭＳ Ｐゴシック"/>
                <a:cs typeface="Calibri"/>
              </a:rPr>
              <a:t>ー、アプリケーションキーが外部に漏れると不正利用のターゲットにされるのでGitHubなどオープンソースエンジンを利用する時は十分注意してください。</a:t>
            </a:r>
          </a:p>
          <a:p>
            <a:r>
              <a:rPr lang="en-US" altLang="ja-JP" dirty="0">
                <a:latin typeface="ＭＳ Ｐゴシック"/>
                <a:ea typeface="ＭＳ Ｐゴシック"/>
                <a:cs typeface="Calibri"/>
              </a:rPr>
              <a:t>・</a:t>
            </a:r>
            <a:r>
              <a:rPr lang="en-US" altLang="ja-JP" dirty="0" err="1">
                <a:latin typeface="ＭＳ Ｐゴシック"/>
                <a:ea typeface="ＭＳ Ｐゴシック"/>
                <a:cs typeface="Calibri"/>
              </a:rPr>
              <a:t>Twitterのアカウント乗っ取り、AWS不正利用による高額請求がよく起こっています</a:t>
            </a:r>
            <a:r>
              <a:rPr lang="en-US" altLang="ja-JP" dirty="0">
                <a:latin typeface="ＭＳ Ｐゴシック"/>
                <a:ea typeface="ＭＳ Ｐゴシック"/>
                <a:cs typeface="Calibri"/>
              </a:rPr>
              <a:t>。</a:t>
            </a:r>
          </a:p>
          <a:p>
            <a:pPr marL="383540" lvl="1"/>
            <a:r>
              <a:rPr lang="en-US" b="1" dirty="0">
                <a:latin typeface="ＭＳ Ｐゴシック"/>
                <a:ea typeface="ＭＳ Ｐゴシック"/>
                <a:cs typeface="Calibri"/>
              </a:rPr>
              <a:t>初心者がAWSでミスって不正利用されて$6,000請求、泣きそうになったお話。</a:t>
            </a:r>
            <a:endParaRPr lang="en-US" altLang="ja-JP" dirty="0">
              <a:latin typeface="ＭＳ Ｐゴシック"/>
              <a:ea typeface="ＭＳ Ｐゴシック"/>
              <a:cs typeface="Calibri"/>
            </a:endParaRPr>
          </a:p>
          <a:p>
            <a:pPr marL="383540" lvl="1"/>
            <a:r>
              <a:rPr lang="en-US" dirty="0">
                <a:latin typeface="ＭＳ Ｐゴシック"/>
                <a:ea typeface="ＭＳ Ｐゴシック"/>
                <a:cs typeface="Calibri"/>
              </a:rPr>
              <a:t>https://qiita.com/mochizukikotaro/items/a0e98ff0063a77e7b694</a:t>
            </a:r>
            <a:endParaRPr lang="en-US" b="1" dirty="0">
              <a:latin typeface="ＭＳ Ｐゴシック"/>
              <a:ea typeface="ＭＳ Ｐゴシック"/>
              <a:cs typeface="Calibri"/>
            </a:endParaRPr>
          </a:p>
        </p:txBody>
      </p:sp>
    </p:spTree>
    <p:extLst>
      <p:ext uri="{BB962C8B-B14F-4D97-AF65-F5344CB8AC3E}">
        <p14:creationId xmlns:p14="http://schemas.microsoft.com/office/powerpoint/2010/main" val="24835749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42537-7272-4739-A1EF-78DB0B126978}"/>
              </a:ext>
            </a:extLst>
          </p:cNvPr>
          <p:cNvSpPr>
            <a:spLocks noGrp="1"/>
          </p:cNvSpPr>
          <p:nvPr>
            <p:ph type="title"/>
          </p:nvPr>
        </p:nvSpPr>
        <p:spPr/>
        <p:txBody>
          <a:bodyPr/>
          <a:lstStyle/>
          <a:p>
            <a:r>
              <a:rPr lang="ja-JP" altLang="en-US">
                <a:latin typeface="Calibri Light"/>
                <a:cs typeface="Calibri Light"/>
              </a:rPr>
              <a:t>技術的な話</a:t>
            </a:r>
            <a:br>
              <a:rPr lang="ja-JP" altLang="en-US" dirty="0">
                <a:latin typeface="ＭＳ Ｐゴシック"/>
                <a:ea typeface="ＭＳ Ｐゴシック"/>
                <a:cs typeface="Calibri Light"/>
              </a:rPr>
            </a:br>
            <a:r>
              <a:rPr lang="ja-JP" altLang="en-US">
                <a:latin typeface="ＭＳ Ｐゴシック"/>
                <a:ea typeface="ＭＳ Ｐゴシック"/>
              </a:rPr>
              <a:t>GitHubは便利</a:t>
            </a:r>
            <a:endParaRPr kumimoji="1" lang="en-US"/>
          </a:p>
        </p:txBody>
      </p:sp>
      <p:sp>
        <p:nvSpPr>
          <p:cNvPr id="3" name="Content Placeholder 2">
            <a:extLst>
              <a:ext uri="{FF2B5EF4-FFF2-40B4-BE49-F238E27FC236}">
                <a16:creationId xmlns:a16="http://schemas.microsoft.com/office/drawing/2014/main" id="{F1ACEF92-3511-4D4D-90B6-43456AE7DC81}"/>
              </a:ext>
            </a:extLst>
          </p:cNvPr>
          <p:cNvSpPr>
            <a:spLocks noGrp="1"/>
          </p:cNvSpPr>
          <p:nvPr>
            <p:ph idx="1"/>
          </p:nvPr>
        </p:nvSpPr>
        <p:spPr/>
        <p:txBody>
          <a:bodyPr vert="horz" lIns="0" tIns="45720" rIns="0" bIns="45720" rtlCol="0" anchor="t">
            <a:normAutofit/>
          </a:bodyPr>
          <a:lstStyle/>
          <a:p>
            <a:r>
              <a:rPr lang="en-US" dirty="0">
                <a:cs typeface="Calibri"/>
              </a:rPr>
              <a:t>・GitHub</a:t>
            </a:r>
            <a:r>
              <a:rPr lang="ja-JP" altLang="en-US">
                <a:cs typeface="Calibri"/>
              </a:rPr>
              <a:t>は</a:t>
            </a:r>
            <a:r>
              <a:rPr lang="ja-JP" altLang="en-US">
                <a:latin typeface="ＭＳ Ｐゴシック"/>
                <a:ea typeface="ＭＳ Ｐゴシック"/>
              </a:rPr>
              <a:t>自分が作ったソースコードを公開するだけでなく、他の人が作ったソースコードを参照することもできます。</a:t>
            </a:r>
            <a:endParaRPr lang="en-US">
              <a:latin typeface="Calibri"/>
              <a:ea typeface="ＭＳ Ｐゴシック"/>
              <a:cs typeface="Calibri"/>
            </a:endParaRPr>
          </a:p>
          <a:p>
            <a:pPr marL="383540" lvl="1"/>
            <a:r>
              <a:rPr lang="ja-JP" dirty="0">
                <a:latin typeface="ＭＳ Ｐゴシック"/>
                <a:ea typeface="ＭＳ Ｐゴシック"/>
                <a:hlinkClick r:id="rId2"/>
              </a:rPr>
              <a:t>https://github.com/LipliStyle</a:t>
            </a:r>
            <a:endParaRPr lang="ja-JP" altLang="en-US" dirty="0">
              <a:latin typeface="ＭＳ Ｐゴシック"/>
              <a:ea typeface="ＭＳ Ｐゴシック"/>
            </a:endParaRPr>
          </a:p>
          <a:p>
            <a:r>
              <a:rPr lang="ja-JP" altLang="en-US">
                <a:latin typeface="ＭＳ Ｐゴシック"/>
                <a:ea typeface="ＭＳ Ｐゴシック"/>
              </a:rPr>
              <a:t>・海外サイトなのでほとんど英語ですが、プログラマーとして気合を入れたいならこれを使える、使えないでかなり差が出ます。</a:t>
            </a:r>
            <a:endParaRPr lang="ja-JP" dirty="0">
              <a:latin typeface="ＭＳ Ｐゴシック"/>
              <a:ea typeface="ＭＳ Ｐゴシック"/>
            </a:endParaRPr>
          </a:p>
          <a:p>
            <a:r>
              <a:rPr lang="ja-JP" altLang="en-US">
                <a:latin typeface="ＭＳ Ｐゴシック"/>
                <a:ea typeface="ＭＳ Ｐゴシック"/>
              </a:rPr>
              <a:t>・今回のAIデスクトップマスコット制作にもGitHub上のコードを結構流用しました。</a:t>
            </a:r>
          </a:p>
          <a:p>
            <a:r>
              <a:rPr lang="ja-JP" altLang="en-US">
                <a:latin typeface="ＭＳ Ｐゴシック"/>
                <a:ea typeface="ＭＳ Ｐゴシック"/>
              </a:rPr>
              <a:t>・Google,bingの3ページ目以内に出てこない場合、GitHubで探したほうが早いです。</a:t>
            </a:r>
          </a:p>
          <a:p>
            <a:r>
              <a:rPr lang="ja-JP" altLang="en-US">
                <a:latin typeface="ＭＳ Ｐゴシック"/>
                <a:ea typeface="ＭＳ Ｐゴシック"/>
              </a:rPr>
              <a:t>・それ以上のことは自分でやる気を出して頑張ってください。</a:t>
            </a:r>
            <a:endParaRPr lang="ja-JP" altLang="en-US" dirty="0">
              <a:latin typeface="ＭＳ Ｐゴシック"/>
              <a:ea typeface="ＭＳ Ｐゴシック"/>
            </a:endParaRPr>
          </a:p>
        </p:txBody>
      </p:sp>
    </p:spTree>
    <p:extLst>
      <p:ext uri="{BB962C8B-B14F-4D97-AF65-F5344CB8AC3E}">
        <p14:creationId xmlns:p14="http://schemas.microsoft.com/office/powerpoint/2010/main" val="2368911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D94BE-504B-47D9-961D-2133A174CDB3}"/>
              </a:ext>
            </a:extLst>
          </p:cNvPr>
          <p:cNvSpPr>
            <a:spLocks noGrp="1"/>
          </p:cNvSpPr>
          <p:nvPr>
            <p:ph type="title"/>
          </p:nvPr>
        </p:nvSpPr>
        <p:spPr/>
        <p:txBody>
          <a:bodyPr/>
          <a:lstStyle/>
          <a:p>
            <a:r>
              <a:rPr lang="ja-JP" altLang="en-US">
                <a:latin typeface="Calibri Light"/>
                <a:cs typeface="Calibri Light"/>
              </a:rPr>
              <a:t>技術的な話</a:t>
            </a:r>
            <a:br>
              <a:rPr lang="ja-JP" altLang="en-US" dirty="0">
                <a:latin typeface="ＭＳ Ｐゴシック"/>
                <a:ea typeface="ＭＳ Ｐゴシック"/>
                <a:cs typeface="Calibri Light"/>
              </a:rPr>
            </a:br>
            <a:r>
              <a:rPr lang="ja-JP" altLang="en-US">
                <a:latin typeface="Calibri Light"/>
                <a:cs typeface="Calibri Light"/>
              </a:rPr>
              <a:t>授業</a:t>
            </a:r>
            <a:r>
              <a:rPr lang="ja-JP" altLang="en-US">
                <a:latin typeface="ＭＳ Ｐゴシック"/>
                <a:ea typeface="ＭＳ Ｐゴシック"/>
                <a:cs typeface="Calibri Light"/>
              </a:rPr>
              <a:t>でやらないところ</a:t>
            </a:r>
            <a:endParaRPr kumimoji="1" lang="en-US">
              <a:latin typeface="Calibri Light"/>
              <a:cs typeface="Calibri Light"/>
            </a:endParaRPr>
          </a:p>
        </p:txBody>
      </p:sp>
      <p:sp>
        <p:nvSpPr>
          <p:cNvPr id="3" name="Content Placeholder 2">
            <a:extLst>
              <a:ext uri="{FF2B5EF4-FFF2-40B4-BE49-F238E27FC236}">
                <a16:creationId xmlns:a16="http://schemas.microsoft.com/office/drawing/2014/main" id="{007C89E3-833B-4360-B493-56D27E058BE7}"/>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・AI、WebAPI、WPF、GitHub以外にも授業でやらない技術をいろいろ使ってます。</a:t>
            </a:r>
          </a:p>
          <a:p>
            <a:r>
              <a:rPr lang="ja-JP" altLang="en-US">
                <a:latin typeface="ＭＳ Ｐゴシック"/>
                <a:ea typeface="ＭＳ Ｐゴシック"/>
              </a:rPr>
              <a:t>・マルチタスク</a:t>
            </a:r>
            <a:endParaRPr lang="ja-JP" altLang="en-US" dirty="0">
              <a:latin typeface="ＭＳ Ｐゴシック"/>
              <a:ea typeface="ＭＳ Ｐゴシック"/>
            </a:endParaRPr>
          </a:p>
          <a:p>
            <a:pPr marL="383540" lvl="1"/>
            <a:r>
              <a:rPr lang="ja-JP" altLang="en-US">
                <a:latin typeface="ＭＳ Ｐゴシック"/>
                <a:ea typeface="ＭＳ Ｐゴシック"/>
              </a:rPr>
              <a:t>Task、async、awaitを利用して複数の処理を並行して行うこと。</a:t>
            </a:r>
          </a:p>
          <a:p>
            <a:pPr marL="383540" lvl="1"/>
            <a:r>
              <a:rPr lang="ja-JP" altLang="en-US">
                <a:latin typeface="ＭＳ Ｐゴシック"/>
                <a:ea typeface="ＭＳ Ｐゴシック"/>
              </a:rPr>
              <a:t>WebAPIの呼び出しとユーザーの入力を一時的に停止することや、音声再生と処理待ちメッセージ表示など、待ちが発生する場合によく利用される。</a:t>
            </a:r>
            <a:endParaRPr lang="ja-JP" altLang="en-US" dirty="0">
              <a:latin typeface="ＭＳ Ｐゴシック"/>
              <a:ea typeface="ＭＳ Ｐゴシック"/>
            </a:endParaRPr>
          </a:p>
          <a:p>
            <a:r>
              <a:rPr lang="ja-JP" altLang="en-US">
                <a:latin typeface="ＭＳ Ｐゴシック"/>
                <a:ea typeface="ＭＳ Ｐゴシック"/>
              </a:rPr>
              <a:t>・音声エンコード</a:t>
            </a:r>
            <a:endParaRPr lang="ja-JP" altLang="en-US" dirty="0">
              <a:latin typeface="ＭＳ Ｐゴシック"/>
              <a:ea typeface="ＭＳ Ｐゴシック"/>
            </a:endParaRPr>
          </a:p>
          <a:p>
            <a:pPr marL="383540" lvl="1"/>
            <a:r>
              <a:rPr lang="ja-JP" altLang="en-US">
                <a:latin typeface="ＭＳ Ｐゴシック"/>
                <a:ea typeface="ＭＳ Ｐゴシック"/>
              </a:rPr>
              <a:t>合成音声はバイト配列で受信するため、それを再生できるようにwavへエンコードしている</a:t>
            </a:r>
          </a:p>
          <a:p>
            <a:pPr marL="383540" lvl="1"/>
            <a:r>
              <a:rPr lang="ja-JP" altLang="en-US">
                <a:latin typeface="ＭＳ Ｐゴシック"/>
                <a:ea typeface="ＭＳ Ｐゴシック"/>
              </a:rPr>
              <a:t>バイト配列をそのままエンコードするのではなく、44バイト分Headerへ付加してからエンコードしなければいけないようだが、自分も詳しいことはわかりません。</a:t>
            </a:r>
          </a:p>
          <a:p>
            <a:pPr marL="383540" lvl="1"/>
            <a:r>
              <a:rPr lang="ja-JP" altLang="en-US">
                <a:latin typeface="ＭＳ Ｐゴシック"/>
                <a:ea typeface="ＭＳ Ｐゴシック"/>
              </a:rPr>
              <a:t>逆に音声を送信する場合は音声からバイナリ変換しなければいけないのでさらにめんどくさい。</a:t>
            </a:r>
          </a:p>
          <a:p>
            <a:r>
              <a:rPr lang="ja-JP" altLang="en-US">
                <a:latin typeface="ＭＳ Ｐゴシック"/>
                <a:ea typeface="ＭＳ Ｐゴシック"/>
              </a:rPr>
              <a:t>・そのほかにもいろいろありますが、必要に応じてインターネットで検索して作りました。</a:t>
            </a:r>
            <a:endParaRPr lang="ja-JP" altLang="en-US" dirty="0">
              <a:latin typeface="ＭＳ Ｐゴシック"/>
              <a:ea typeface="ＭＳ Ｐゴシック"/>
            </a:endParaRPr>
          </a:p>
        </p:txBody>
      </p:sp>
    </p:spTree>
    <p:extLst>
      <p:ext uri="{BB962C8B-B14F-4D97-AF65-F5344CB8AC3E}">
        <p14:creationId xmlns:p14="http://schemas.microsoft.com/office/powerpoint/2010/main" val="8232066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488B2-296F-4488-A8B7-54B980ABD398}"/>
              </a:ext>
            </a:extLst>
          </p:cNvPr>
          <p:cNvSpPr>
            <a:spLocks noGrp="1"/>
          </p:cNvSpPr>
          <p:nvPr>
            <p:ph type="title"/>
          </p:nvPr>
        </p:nvSpPr>
        <p:spPr/>
        <p:txBody>
          <a:bodyPr/>
          <a:lstStyle/>
          <a:p>
            <a:r>
              <a:rPr lang="ja-JP" altLang="en-US">
                <a:latin typeface="Calibri Light"/>
                <a:cs typeface="Calibri Light"/>
              </a:rPr>
              <a:t>技術的な話</a:t>
            </a:r>
            <a:br>
              <a:rPr lang="ja-JP" altLang="en-US" dirty="0">
                <a:latin typeface="ＭＳ Ｐゴシック"/>
                <a:ea typeface="ＭＳ Ｐゴシック"/>
                <a:cs typeface="Calibri Light"/>
              </a:rPr>
            </a:br>
            <a:r>
              <a:rPr lang="ja-JP" altLang="en-US">
                <a:latin typeface="ＭＳ Ｐゴシック"/>
                <a:ea typeface="ＭＳ Ｐゴシック"/>
              </a:rPr>
              <a:t>今後の展開</a:t>
            </a:r>
            <a:endParaRPr kumimoji="1" lang="en-US"/>
          </a:p>
        </p:txBody>
      </p:sp>
      <p:sp>
        <p:nvSpPr>
          <p:cNvPr id="3" name="Content Placeholder 2">
            <a:extLst>
              <a:ext uri="{FF2B5EF4-FFF2-40B4-BE49-F238E27FC236}">
                <a16:creationId xmlns:a16="http://schemas.microsoft.com/office/drawing/2014/main" id="{BD2E45CE-F588-405E-8B31-F648060D9D47}"/>
              </a:ext>
            </a:extLst>
          </p:cNvPr>
          <p:cNvSpPr>
            <a:spLocks noGrp="1"/>
          </p:cNvSpPr>
          <p:nvPr>
            <p:ph idx="1"/>
          </p:nvPr>
        </p:nvSpPr>
        <p:spPr/>
        <p:txBody>
          <a:bodyPr vert="horz" lIns="0" tIns="45720" rIns="0" bIns="45720" rtlCol="0" anchor="t">
            <a:normAutofit lnSpcReduction="10000"/>
          </a:bodyPr>
          <a:lstStyle/>
          <a:p>
            <a:r>
              <a:rPr lang="ja-JP" altLang="en-US">
                <a:latin typeface="ＭＳ Ｐゴシック"/>
                <a:ea typeface="ＭＳ Ｐゴシック"/>
                <a:cs typeface="Calibri"/>
              </a:rPr>
              <a:t>・</a:t>
            </a:r>
            <a:r>
              <a:rPr lang="ja-JP" altLang="en-US">
                <a:latin typeface="Calibri"/>
                <a:cs typeface="Calibri"/>
              </a:rPr>
              <a:t>今回は</a:t>
            </a:r>
            <a:r>
              <a:rPr lang="ja-JP" altLang="en-US">
                <a:latin typeface="ＭＳ Ｐゴシック"/>
                <a:ea typeface="ＭＳ Ｐゴシック"/>
              </a:rPr>
              <a:t>簡易型AIインターフェイスとしてのデスクトップマスコットという立場で完成となった。</a:t>
            </a:r>
            <a:endParaRPr lang="en-US" altLang="ja-JP"/>
          </a:p>
          <a:p>
            <a:r>
              <a:rPr lang="ja-JP" altLang="en-US">
                <a:latin typeface="ＭＳ Ｐゴシック"/>
                <a:ea typeface="ＭＳ Ｐゴシック"/>
              </a:rPr>
              <a:t>・時間があれば以下の機能を追加したかったが、今の自分の技術的な問題もあって見送ったもの。</a:t>
            </a:r>
            <a:endParaRPr lang="ja-JP"/>
          </a:p>
          <a:p>
            <a:endParaRPr lang="ja-JP" altLang="en-US" dirty="0">
              <a:latin typeface="ＭＳ Ｐゴシック"/>
              <a:ea typeface="ＭＳ Ｐゴシック"/>
            </a:endParaRPr>
          </a:p>
          <a:p>
            <a:pPr marL="383540" lvl="1"/>
            <a:r>
              <a:rPr lang="ja-JP" altLang="en-US">
                <a:latin typeface="ＭＳ Ｐゴシック"/>
                <a:ea typeface="ＭＳ Ｐゴシック"/>
              </a:rPr>
              <a:t>画像を読み込んでAIで判定する機能の追加</a:t>
            </a:r>
          </a:p>
          <a:p>
            <a:pPr marL="383540" lvl="1"/>
            <a:r>
              <a:rPr lang="ja-JP" altLang="en-US">
                <a:latin typeface="ＭＳ Ｐゴシック"/>
                <a:ea typeface="ＭＳ Ｐゴシック"/>
              </a:rPr>
              <a:t>レシートをスキャンか撮影で読み込んで文字を抽出し、経費精算書など指定のフォーマットに変換してくれる機能</a:t>
            </a:r>
            <a:endParaRPr lang="ja-JP" altLang="en-US" dirty="0">
              <a:latin typeface="ＭＳ Ｐゴシック"/>
              <a:ea typeface="ＭＳ Ｐゴシック"/>
            </a:endParaRPr>
          </a:p>
          <a:p>
            <a:pPr marL="383540" lvl="1"/>
            <a:r>
              <a:rPr lang="ja-JP" altLang="en-US">
                <a:latin typeface="ＭＳ Ｐゴシック"/>
                <a:ea typeface="ＭＳ Ｐゴシック"/>
              </a:rPr>
              <a:t>Officeかメール、文字変換と連携して疲れてる単語が多くなったら声をかけてくれる機能</a:t>
            </a:r>
          </a:p>
          <a:p>
            <a:pPr marL="383540" lvl="1"/>
            <a:r>
              <a:rPr lang="ja-JP" altLang="en-US">
                <a:latin typeface="ＭＳ Ｐゴシック"/>
                <a:ea typeface="ＭＳ Ｐゴシック"/>
              </a:rPr>
              <a:t>最近使用したファイルを起動時に表示してくれる機能</a:t>
            </a:r>
          </a:p>
          <a:p>
            <a:pPr marL="383540" lvl="1"/>
            <a:r>
              <a:rPr lang="ja-JP" altLang="en-US">
                <a:latin typeface="ＭＳ Ｐゴシック"/>
                <a:ea typeface="ＭＳ Ｐゴシック"/>
              </a:rPr>
              <a:t>人事総務向けサポートとして、「～の手続き」と入力すると手続きを手伝ってくれる機能</a:t>
            </a:r>
          </a:p>
          <a:p>
            <a:pPr marL="383540" lvl="1"/>
            <a:r>
              <a:rPr lang="ja-JP" altLang="en-US">
                <a:latin typeface="ＭＳ Ｐゴシック"/>
                <a:ea typeface="ＭＳ Ｐゴシック"/>
              </a:rPr>
              <a:t>SQLサーバー、AIと連携し、入力された名刺情報から定型的なメール文章を作成してくれる機能</a:t>
            </a:r>
          </a:p>
          <a:p>
            <a:pPr marL="383540" lvl="1"/>
            <a:r>
              <a:rPr lang="ja-JP" altLang="en-US">
                <a:latin typeface="ＭＳ Ｐゴシック"/>
                <a:ea typeface="ＭＳ Ｐゴシック"/>
              </a:rPr>
              <a:t>社内プロフィール、AIと連携し、質問をすると「～さんがよく知っているようです。」と回答する機能。</a:t>
            </a:r>
          </a:p>
          <a:p>
            <a:pPr marL="383540" lvl="1"/>
            <a:r>
              <a:rPr lang="ja-JP" altLang="en-US">
                <a:latin typeface="ＭＳ Ｐゴシック"/>
                <a:ea typeface="ＭＳ Ｐゴシック"/>
              </a:rPr>
              <a:t>などなど・・・</a:t>
            </a:r>
            <a:endParaRPr lang="ja-JP" altLang="en-US" dirty="0">
              <a:latin typeface="ＭＳ Ｐゴシック"/>
              <a:ea typeface="ＭＳ Ｐゴシック"/>
            </a:endParaRPr>
          </a:p>
        </p:txBody>
      </p:sp>
    </p:spTree>
    <p:extLst>
      <p:ext uri="{BB962C8B-B14F-4D97-AF65-F5344CB8AC3E}">
        <p14:creationId xmlns:p14="http://schemas.microsoft.com/office/powerpoint/2010/main" val="3853843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83A9340-8705-4719-80E6-6E0414F948BF}"/>
              </a:ext>
            </a:extLst>
          </p:cNvPr>
          <p:cNvSpPr>
            <a:spLocks noGrp="1"/>
          </p:cNvSpPr>
          <p:nvPr>
            <p:ph type="title"/>
          </p:nvPr>
        </p:nvSpPr>
        <p:spPr>
          <a:xfrm>
            <a:off x="1097280" y="286603"/>
            <a:ext cx="10058400" cy="1393248"/>
          </a:xfrm>
        </p:spPr>
        <p:txBody>
          <a:bodyPr>
            <a:normAutofit/>
          </a:bodyPr>
          <a:lstStyle/>
          <a:p>
            <a:r>
              <a:rPr lang="ja-JP" altLang="en-US">
                <a:latin typeface="ＭＳ Ｐゴシック"/>
                <a:ea typeface="ＭＳ Ｐゴシック"/>
              </a:rPr>
              <a:t>AIを使ったデスクトップマスコット</a:t>
            </a:r>
            <a:endParaRPr kumimoji="1" lang="ja-JP" altLang="en-US"/>
          </a:p>
        </p:txBody>
      </p:sp>
      <p:sp>
        <p:nvSpPr>
          <p:cNvPr id="3" name="コンテンツ プレースホルダー 2">
            <a:extLst>
              <a:ext uri="{FF2B5EF4-FFF2-40B4-BE49-F238E27FC236}">
                <a16:creationId xmlns:a16="http://schemas.microsoft.com/office/drawing/2014/main" id="{F816335F-087D-46B3-8407-97B0F314A604}"/>
              </a:ext>
            </a:extLst>
          </p:cNvPr>
          <p:cNvSpPr>
            <a:spLocks noGrp="1"/>
          </p:cNvSpPr>
          <p:nvPr>
            <p:ph idx="1"/>
          </p:nvPr>
        </p:nvSpPr>
        <p:spPr>
          <a:xfrm>
            <a:off x="1097280" y="2032639"/>
            <a:ext cx="10058400" cy="3074455"/>
          </a:xfrm>
        </p:spPr>
        <p:txBody>
          <a:bodyPr vert="horz" lIns="0" tIns="45720" rIns="0" bIns="45720" rtlCol="0" anchor="t">
            <a:normAutofit/>
          </a:bodyPr>
          <a:lstStyle/>
          <a:p>
            <a:r>
              <a:rPr lang="ja-JP" altLang="en-US">
                <a:latin typeface="ＭＳ Ｐゴシック"/>
                <a:ea typeface="ＭＳ Ｐゴシック"/>
              </a:rPr>
              <a:t>・Liplis</a:t>
            </a:r>
          </a:p>
          <a:p>
            <a:pPr marL="383540" lvl="1"/>
            <a:r>
              <a:rPr lang="ja-JP" altLang="en-US">
                <a:latin typeface="ＭＳ Ｐゴシック"/>
                <a:ea typeface="ＭＳ Ｐゴシック"/>
              </a:rPr>
              <a:t>Liplistyleにて公開中。（</a:t>
            </a:r>
            <a:r>
              <a:rPr lang="ja-JP">
                <a:latin typeface="ＭＳ Ｐゴシック"/>
                <a:ea typeface="ＭＳ Ｐゴシック"/>
              </a:rPr>
              <a:t>http://liplis.mine.nu/LiplisWiki/webroot/）</a:t>
            </a:r>
          </a:p>
          <a:p>
            <a:pPr marL="383540" lvl="1"/>
            <a:r>
              <a:rPr lang="en-US" altLang="ja-JP" dirty="0">
                <a:latin typeface="ＭＳ Ｐゴシック"/>
                <a:ea typeface="ＭＳ Ｐゴシック"/>
              </a:rPr>
              <a:t>ニュース本文をAIで言語解析して口調、感情を付与して話しかけてくる機能を持つ。</a:t>
            </a:r>
          </a:p>
          <a:p>
            <a:pPr marL="383540" lvl="1"/>
            <a:endParaRPr lang="en-US" altLang="ja-JP" dirty="0">
              <a:latin typeface="ＭＳ Ｐゴシック"/>
              <a:ea typeface="ＭＳ Ｐゴシック"/>
            </a:endParaRPr>
          </a:p>
        </p:txBody>
      </p:sp>
      <p:pic>
        <p:nvPicPr>
          <p:cNvPr id="4" name="図 4" descr="モニター, コンピューター, スクリーンショット, 電子機器 が含まれている画像&#10;&#10;高い精度で生成された説明">
            <a:extLst>
              <a:ext uri="{FF2B5EF4-FFF2-40B4-BE49-F238E27FC236}">
                <a16:creationId xmlns:a16="http://schemas.microsoft.com/office/drawing/2014/main" id="{4970510F-0D94-46AA-8B62-D6F217541886}"/>
              </a:ext>
            </a:extLst>
          </p:cNvPr>
          <p:cNvPicPr>
            <a:picLocks noChangeAspect="1"/>
          </p:cNvPicPr>
          <p:nvPr/>
        </p:nvPicPr>
        <p:blipFill rotWithShape="1">
          <a:blip r:embed="rId2"/>
          <a:srcRect l="14694" t="22022"/>
          <a:stretch/>
        </p:blipFill>
        <p:spPr>
          <a:xfrm>
            <a:off x="2625306" y="3160683"/>
            <a:ext cx="6007289" cy="3097945"/>
          </a:xfrm>
          <a:prstGeom prst="rect">
            <a:avLst/>
          </a:prstGeom>
        </p:spPr>
      </p:pic>
    </p:spTree>
    <p:extLst>
      <p:ext uri="{BB962C8B-B14F-4D97-AF65-F5344CB8AC3E}">
        <p14:creationId xmlns:p14="http://schemas.microsoft.com/office/powerpoint/2010/main" val="4215588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正方形/長方形 20">
            <a:extLst>
              <a:ext uri="{FF2B5EF4-FFF2-40B4-BE49-F238E27FC236}">
                <a16:creationId xmlns:a16="http://schemas.microsoft.com/office/drawing/2014/main" id="{3349BC5F-84AE-4266-9984-FCCB4DE7C88D}"/>
              </a:ext>
            </a:extLst>
          </p:cNvPr>
          <p:cNvSpPr/>
          <p:nvPr/>
        </p:nvSpPr>
        <p:spPr>
          <a:xfrm>
            <a:off x="1756913" y="2044460"/>
            <a:ext cx="5342625" cy="2912852"/>
          </a:xfrm>
          <a:prstGeom prst="rect">
            <a:avLst/>
          </a:prstGeom>
          <a:ln w="57150"/>
        </p:spPr>
        <p:style>
          <a:lnRef idx="1">
            <a:schemeClr val="accent5"/>
          </a:lnRef>
          <a:fillRef idx="2">
            <a:schemeClr val="accent5"/>
          </a:fillRef>
          <a:effectRef idx="1">
            <a:schemeClr val="accent5"/>
          </a:effectRef>
          <a:fontRef idx="minor">
            <a:schemeClr val="dk1"/>
          </a:fontRef>
        </p:style>
        <p:txBody>
          <a:bodyPr rtlCol="0" anchor="ctr"/>
          <a:lstStyle/>
          <a:p>
            <a:pPr algn="ctr"/>
            <a:endParaRPr lang="ja-JP" altLang="en-US"/>
          </a:p>
        </p:txBody>
      </p:sp>
      <p:sp>
        <p:nvSpPr>
          <p:cNvPr id="2" name="タイトル 1">
            <a:extLst>
              <a:ext uri="{FF2B5EF4-FFF2-40B4-BE49-F238E27FC236}">
                <a16:creationId xmlns:a16="http://schemas.microsoft.com/office/drawing/2014/main" id="{917797B1-0104-451B-BE69-3B7F1CE0E6A4}"/>
              </a:ext>
            </a:extLst>
          </p:cNvPr>
          <p:cNvSpPr>
            <a:spLocks noGrp="1"/>
          </p:cNvSpPr>
          <p:nvPr>
            <p:ph type="title"/>
          </p:nvPr>
        </p:nvSpPr>
        <p:spPr/>
        <p:txBody>
          <a:bodyPr/>
          <a:lstStyle/>
          <a:p>
            <a:r>
              <a:rPr lang="ja-JP" altLang="en-US">
                <a:latin typeface="ＭＳ Ｐゴシック"/>
                <a:ea typeface="ＭＳ Ｐゴシック"/>
              </a:rPr>
              <a:t>AIとWebAPI</a:t>
            </a:r>
            <a:endParaRPr lang="ja-JP" altLang="en-US" dirty="0">
              <a:latin typeface="ＭＳ Ｐゴシック"/>
              <a:ea typeface="ＭＳ Ｐゴシック"/>
            </a:endParaRPr>
          </a:p>
        </p:txBody>
      </p:sp>
      <p:sp>
        <p:nvSpPr>
          <p:cNvPr id="8" name="円柱 7">
            <a:extLst>
              <a:ext uri="{FF2B5EF4-FFF2-40B4-BE49-F238E27FC236}">
                <a16:creationId xmlns:a16="http://schemas.microsoft.com/office/drawing/2014/main" id="{86393F67-2E31-46ED-9416-0C91BB24D101}"/>
              </a:ext>
            </a:extLst>
          </p:cNvPr>
          <p:cNvSpPr/>
          <p:nvPr/>
        </p:nvSpPr>
        <p:spPr>
          <a:xfrm>
            <a:off x="1915065" y="2209886"/>
            <a:ext cx="1130059" cy="121615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latin typeface="ＭＳ Ｐゴシック"/>
                <a:ea typeface="ＭＳ Ｐゴシック"/>
              </a:rPr>
              <a:t>AI</a:t>
            </a:r>
            <a:endParaRPr lang="ja-JP" altLang="en-US" dirty="0">
              <a:latin typeface="ＭＳ Ｐゴシック"/>
              <a:ea typeface="ＭＳ Ｐゴシック"/>
            </a:endParaRPr>
          </a:p>
        </p:txBody>
      </p:sp>
      <p:sp>
        <p:nvSpPr>
          <p:cNvPr id="9" name="四角形: 角を丸くする 8">
            <a:extLst>
              <a:ext uri="{FF2B5EF4-FFF2-40B4-BE49-F238E27FC236}">
                <a16:creationId xmlns:a16="http://schemas.microsoft.com/office/drawing/2014/main" id="{0E116C38-CBF1-41ED-9C2B-ADAF36E20EAE}"/>
              </a:ext>
            </a:extLst>
          </p:cNvPr>
          <p:cNvSpPr/>
          <p:nvPr/>
        </p:nvSpPr>
        <p:spPr>
          <a:xfrm>
            <a:off x="4661140" y="3050875"/>
            <a:ext cx="1863305" cy="9144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latin typeface="ＭＳ Ｐゴシック"/>
                <a:ea typeface="ＭＳ Ｐゴシック"/>
              </a:rPr>
              <a:t>WebAPI</a:t>
            </a:r>
            <a:endParaRPr lang="ja-JP" altLang="en-US"/>
          </a:p>
        </p:txBody>
      </p:sp>
      <p:sp>
        <p:nvSpPr>
          <p:cNvPr id="11" name="矢印: 左 10">
            <a:extLst>
              <a:ext uri="{FF2B5EF4-FFF2-40B4-BE49-F238E27FC236}">
                <a16:creationId xmlns:a16="http://schemas.microsoft.com/office/drawing/2014/main" id="{47C81B39-2D32-4BD8-9601-68B527EB3B43}"/>
              </a:ext>
            </a:extLst>
          </p:cNvPr>
          <p:cNvSpPr/>
          <p:nvPr/>
        </p:nvSpPr>
        <p:spPr>
          <a:xfrm>
            <a:off x="3205778" y="2891948"/>
            <a:ext cx="1136558" cy="527764"/>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latin typeface="ＭＳ Ｐゴシック"/>
                <a:ea typeface="ＭＳ Ｐゴシック"/>
              </a:rPr>
              <a:t>要求</a:t>
            </a:r>
            <a:endParaRPr lang="ja-JP" altLang="en-US"/>
          </a:p>
        </p:txBody>
      </p:sp>
      <p:sp>
        <p:nvSpPr>
          <p:cNvPr id="12" name="矢印: 右 11">
            <a:extLst>
              <a:ext uri="{FF2B5EF4-FFF2-40B4-BE49-F238E27FC236}">
                <a16:creationId xmlns:a16="http://schemas.microsoft.com/office/drawing/2014/main" id="{3C336C00-7426-4B71-85C7-2D1B55692513}"/>
              </a:ext>
            </a:extLst>
          </p:cNvPr>
          <p:cNvSpPr/>
          <p:nvPr/>
        </p:nvSpPr>
        <p:spPr>
          <a:xfrm>
            <a:off x="3292040" y="3510173"/>
            <a:ext cx="1122181" cy="5133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latin typeface="ＭＳ Ｐゴシック"/>
                <a:ea typeface="ＭＳ Ｐゴシック"/>
              </a:rPr>
              <a:t>結果</a:t>
            </a:r>
            <a:endParaRPr lang="ja-JP" altLang="en-US"/>
          </a:p>
        </p:txBody>
      </p:sp>
      <p:pic>
        <p:nvPicPr>
          <p:cNvPr id="14" name="図 14">
            <a:extLst>
              <a:ext uri="{FF2B5EF4-FFF2-40B4-BE49-F238E27FC236}">
                <a16:creationId xmlns:a16="http://schemas.microsoft.com/office/drawing/2014/main" id="{F04E67B6-B900-4C5D-B099-840C4E9287CF}"/>
              </a:ext>
            </a:extLst>
          </p:cNvPr>
          <p:cNvPicPr>
            <a:picLocks noChangeAspect="1"/>
          </p:cNvPicPr>
          <p:nvPr/>
        </p:nvPicPr>
        <p:blipFill>
          <a:blip r:embed="rId2"/>
          <a:stretch>
            <a:fillRect/>
          </a:stretch>
        </p:blipFill>
        <p:spPr>
          <a:xfrm>
            <a:off x="8721306" y="1942381"/>
            <a:ext cx="1406106" cy="1377351"/>
          </a:xfrm>
          <a:prstGeom prst="rect">
            <a:avLst/>
          </a:prstGeom>
        </p:spPr>
      </p:pic>
      <p:pic>
        <p:nvPicPr>
          <p:cNvPr id="16" name="図 14">
            <a:extLst>
              <a:ext uri="{FF2B5EF4-FFF2-40B4-BE49-F238E27FC236}">
                <a16:creationId xmlns:a16="http://schemas.microsoft.com/office/drawing/2014/main" id="{664F4C3C-635D-40DD-B369-8E5F3397CBFE}"/>
              </a:ext>
            </a:extLst>
          </p:cNvPr>
          <p:cNvPicPr>
            <a:picLocks noChangeAspect="1"/>
          </p:cNvPicPr>
          <p:nvPr/>
        </p:nvPicPr>
        <p:blipFill>
          <a:blip r:embed="rId2"/>
          <a:stretch>
            <a:fillRect/>
          </a:stretch>
        </p:blipFill>
        <p:spPr>
          <a:xfrm>
            <a:off x="8721306" y="3035061"/>
            <a:ext cx="1406106" cy="1377351"/>
          </a:xfrm>
          <a:prstGeom prst="rect">
            <a:avLst/>
          </a:prstGeom>
        </p:spPr>
      </p:pic>
      <p:pic>
        <p:nvPicPr>
          <p:cNvPr id="17" name="図 14">
            <a:extLst>
              <a:ext uri="{FF2B5EF4-FFF2-40B4-BE49-F238E27FC236}">
                <a16:creationId xmlns:a16="http://schemas.microsoft.com/office/drawing/2014/main" id="{99F1012C-90D2-48A7-8F75-60DA7784081B}"/>
              </a:ext>
            </a:extLst>
          </p:cNvPr>
          <p:cNvPicPr>
            <a:picLocks noChangeAspect="1"/>
          </p:cNvPicPr>
          <p:nvPr/>
        </p:nvPicPr>
        <p:blipFill>
          <a:blip r:embed="rId2"/>
          <a:stretch>
            <a:fillRect/>
          </a:stretch>
        </p:blipFill>
        <p:spPr>
          <a:xfrm>
            <a:off x="8721306" y="4113362"/>
            <a:ext cx="1406106" cy="1377351"/>
          </a:xfrm>
          <a:prstGeom prst="rect">
            <a:avLst/>
          </a:prstGeom>
        </p:spPr>
      </p:pic>
      <p:cxnSp>
        <p:nvCxnSpPr>
          <p:cNvPr id="18" name="直線矢印コネクタ 17">
            <a:extLst>
              <a:ext uri="{FF2B5EF4-FFF2-40B4-BE49-F238E27FC236}">
                <a16:creationId xmlns:a16="http://schemas.microsoft.com/office/drawing/2014/main" id="{1A35072C-45AE-400A-83E6-45D69195F6CF}"/>
              </a:ext>
            </a:extLst>
          </p:cNvPr>
          <p:cNvCxnSpPr/>
          <p:nvPr/>
        </p:nvCxnSpPr>
        <p:spPr>
          <a:xfrm flipH="1">
            <a:off x="6711352" y="2504536"/>
            <a:ext cx="2076088" cy="92877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9" name="直線矢印コネクタ 18">
            <a:extLst>
              <a:ext uri="{FF2B5EF4-FFF2-40B4-BE49-F238E27FC236}">
                <a16:creationId xmlns:a16="http://schemas.microsoft.com/office/drawing/2014/main" id="{14B1377B-5A14-4BD6-B486-AC0F38C6E336}"/>
              </a:ext>
            </a:extLst>
          </p:cNvPr>
          <p:cNvCxnSpPr>
            <a:cxnSpLocks/>
          </p:cNvCxnSpPr>
          <p:nvPr/>
        </p:nvCxnSpPr>
        <p:spPr>
          <a:xfrm flipH="1" flipV="1">
            <a:off x="6783239" y="3577086"/>
            <a:ext cx="1989824" cy="20127"/>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0" name="直線矢印コネクタ 19">
            <a:extLst>
              <a:ext uri="{FF2B5EF4-FFF2-40B4-BE49-F238E27FC236}">
                <a16:creationId xmlns:a16="http://schemas.microsoft.com/office/drawing/2014/main" id="{2E843A37-4A8B-445D-93EC-B39E44E7834E}"/>
              </a:ext>
            </a:extLst>
          </p:cNvPr>
          <p:cNvCxnSpPr>
            <a:cxnSpLocks/>
          </p:cNvCxnSpPr>
          <p:nvPr/>
        </p:nvCxnSpPr>
        <p:spPr>
          <a:xfrm flipH="1" flipV="1">
            <a:off x="6754485" y="3749614"/>
            <a:ext cx="1946692" cy="983411"/>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97846F32-D631-44C3-B431-B99CF2808FB1}"/>
              </a:ext>
            </a:extLst>
          </p:cNvPr>
          <p:cNvSpPr txBox="1"/>
          <p:nvPr/>
        </p:nvSpPr>
        <p:spPr>
          <a:xfrm>
            <a:off x="3516702" y="2215550"/>
            <a:ext cx="2743200" cy="369332"/>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ja-JP" altLang="en-US">
                <a:latin typeface="ＭＳ Ｐゴシック"/>
                <a:ea typeface="ＭＳ Ｐゴシック"/>
              </a:rPr>
              <a:t>AI、サーバー提供企業</a:t>
            </a:r>
            <a:endParaRPr lang="ja-JP" altLang="en-US" dirty="0">
              <a:latin typeface="ＭＳ Ｐゴシック"/>
              <a:ea typeface="ＭＳ Ｐゴシック"/>
            </a:endParaRPr>
          </a:p>
        </p:txBody>
      </p:sp>
      <p:sp>
        <p:nvSpPr>
          <p:cNvPr id="24" name="円柱 23">
            <a:extLst>
              <a:ext uri="{FF2B5EF4-FFF2-40B4-BE49-F238E27FC236}">
                <a16:creationId xmlns:a16="http://schemas.microsoft.com/office/drawing/2014/main" id="{99D7458A-153E-4501-9DFB-0892B43E4E76}"/>
              </a:ext>
            </a:extLst>
          </p:cNvPr>
          <p:cNvSpPr/>
          <p:nvPr/>
        </p:nvSpPr>
        <p:spPr>
          <a:xfrm>
            <a:off x="1915064" y="3503848"/>
            <a:ext cx="1130059" cy="121615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latin typeface="ＭＳ Ｐゴシック"/>
                <a:ea typeface="ＭＳ Ｐゴシック"/>
              </a:rPr>
              <a:t>サーバー</a:t>
            </a:r>
          </a:p>
        </p:txBody>
      </p:sp>
    </p:spTree>
    <p:extLst>
      <p:ext uri="{BB962C8B-B14F-4D97-AF65-F5344CB8AC3E}">
        <p14:creationId xmlns:p14="http://schemas.microsoft.com/office/powerpoint/2010/main" val="3543381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D735E5-F17A-4695-8A0E-DAD816360EBA}"/>
              </a:ext>
            </a:extLst>
          </p:cNvPr>
          <p:cNvSpPr>
            <a:spLocks noGrp="1"/>
          </p:cNvSpPr>
          <p:nvPr>
            <p:ph type="title"/>
          </p:nvPr>
        </p:nvSpPr>
        <p:spPr/>
        <p:txBody>
          <a:bodyPr/>
          <a:lstStyle/>
          <a:p>
            <a:r>
              <a:rPr lang="ja-JP" altLang="en-US">
                <a:latin typeface="ＭＳ Ｐゴシック"/>
                <a:ea typeface="ＭＳ Ｐゴシック"/>
              </a:rPr>
              <a:t>AIとWebAPI</a:t>
            </a:r>
            <a:endParaRPr kumimoji="1" lang="ja-JP" altLang="en-US"/>
          </a:p>
        </p:txBody>
      </p:sp>
      <p:sp>
        <p:nvSpPr>
          <p:cNvPr id="3" name="コンテンツ プレースホルダー 2">
            <a:extLst>
              <a:ext uri="{FF2B5EF4-FFF2-40B4-BE49-F238E27FC236}">
                <a16:creationId xmlns:a16="http://schemas.microsoft.com/office/drawing/2014/main" id="{1D7DB73D-865C-4F6A-8335-2000C596807D}"/>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・AIの機能はWebAPIとして公開されている。</a:t>
            </a:r>
          </a:p>
          <a:p>
            <a:r>
              <a:rPr lang="ja-JP" altLang="en-US">
                <a:latin typeface="ＭＳ Ｐゴシック"/>
                <a:ea typeface="ＭＳ Ｐゴシック"/>
              </a:rPr>
              <a:t>・WebAPIとは端的に言うと、要求をサーバーに送ると処理して返してくれるシステム。</a:t>
            </a:r>
          </a:p>
          <a:p>
            <a:r>
              <a:rPr lang="ja-JP" altLang="en-US">
                <a:latin typeface="ＭＳ Ｐゴシック"/>
                <a:ea typeface="ＭＳ Ｐゴシック"/>
              </a:rPr>
              <a:t>・サーバー側の処理にAIを使うことで、ユーザーは要求をinしてoutputを受け取るだけというユーザーフレンドリーにAIを使用することができる。</a:t>
            </a:r>
          </a:p>
          <a:p>
            <a:r>
              <a:rPr lang="ja-JP" altLang="en-US">
                <a:latin typeface="ＭＳ Ｐゴシック"/>
                <a:ea typeface="ＭＳ Ｐゴシック"/>
              </a:rPr>
              <a:t>・WebAPIを通じて処理が戻ってくる時間はAIの処理速度、ネットワークの通信速度に依存するが、日本はネットワーク環境がいいので実質的にサーバー側のAI処理速度がそのままWebAPIのレスポンススピードとなっており、大抵１～２秒、遅くても5秒ほどで返答を受け取ることが出来る。</a:t>
            </a:r>
          </a:p>
          <a:p>
            <a:r>
              <a:rPr lang="ja-JP" altLang="en-US">
                <a:latin typeface="ＭＳ Ｐゴシック"/>
                <a:ea typeface="ＭＳ Ｐゴシック"/>
              </a:rPr>
              <a:t>・AI以外にもTwitterタイムライン、Amazon・楽天の商品検索、Gmailチェック等、いろいろな機能を持つWebAPIが公開されている。</a:t>
            </a:r>
            <a:endParaRPr lang="ja-JP" altLang="en-US" dirty="0">
              <a:latin typeface="ＭＳ Ｐゴシック"/>
              <a:ea typeface="ＭＳ Ｐゴシック"/>
            </a:endParaRPr>
          </a:p>
          <a:p>
            <a:pPr marL="383540" lvl="1"/>
            <a:r>
              <a:rPr lang="ja-JP" altLang="en-US">
                <a:latin typeface="ＭＳ Ｐゴシック"/>
                <a:ea typeface="ＭＳ Ｐゴシック"/>
              </a:rPr>
              <a:t>海外・国内の便利なAPI一覧　API LIST 100+　：　</a:t>
            </a:r>
            <a:r>
              <a:rPr lang="ja-JP">
                <a:latin typeface="ＭＳ Ｐゴシック"/>
                <a:ea typeface="ＭＳ Ｐゴシック"/>
              </a:rPr>
              <a:t>http://smsurf.app-rox.com/api/</a:t>
            </a:r>
            <a:endParaRPr lang="ja-JP" altLang="en-US" dirty="0">
              <a:latin typeface="ＭＳ Ｐゴシック"/>
              <a:ea typeface="ＭＳ Ｐゴシック"/>
            </a:endParaRPr>
          </a:p>
        </p:txBody>
      </p:sp>
    </p:spTree>
    <p:extLst>
      <p:ext uri="{BB962C8B-B14F-4D97-AF65-F5344CB8AC3E}">
        <p14:creationId xmlns:p14="http://schemas.microsoft.com/office/powerpoint/2010/main" val="2043332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DB86275-206B-453E-B7AF-30D16C591159}"/>
              </a:ext>
            </a:extLst>
          </p:cNvPr>
          <p:cNvSpPr>
            <a:spLocks noGrp="1"/>
          </p:cNvSpPr>
          <p:nvPr>
            <p:ph type="title"/>
          </p:nvPr>
        </p:nvSpPr>
        <p:spPr/>
        <p:txBody>
          <a:bodyPr/>
          <a:lstStyle/>
          <a:p>
            <a:r>
              <a:rPr lang="ja-JP" altLang="en-US">
                <a:latin typeface="ＭＳ Ｐゴシック"/>
                <a:ea typeface="ＭＳ Ｐゴシック"/>
              </a:rPr>
              <a:t>WebAPI関連で最低限必要な知識</a:t>
            </a:r>
            <a:endParaRPr kumimoji="1" lang="ja-JP" altLang="en-US"/>
          </a:p>
        </p:txBody>
      </p:sp>
      <p:sp>
        <p:nvSpPr>
          <p:cNvPr id="3" name="コンテンツ プレースホルダー 2">
            <a:extLst>
              <a:ext uri="{FF2B5EF4-FFF2-40B4-BE49-F238E27FC236}">
                <a16:creationId xmlns:a16="http://schemas.microsoft.com/office/drawing/2014/main" id="{7F4CEE82-3FF5-440D-9641-C881739524E4}"/>
              </a:ext>
            </a:extLst>
          </p:cNvPr>
          <p:cNvSpPr>
            <a:spLocks noGrp="1"/>
          </p:cNvSpPr>
          <p:nvPr>
            <p:ph idx="1"/>
          </p:nvPr>
        </p:nvSpPr>
        <p:spPr/>
        <p:txBody>
          <a:bodyPr vert="horz" lIns="0" tIns="45720" rIns="0" bIns="45720" rtlCol="0" anchor="t">
            <a:normAutofit/>
          </a:bodyPr>
          <a:lstStyle/>
          <a:p>
            <a:r>
              <a:rPr lang="ja-JP" altLang="en-US">
                <a:latin typeface="ＭＳ Ｐゴシック"/>
                <a:ea typeface="ＭＳ Ｐゴシック"/>
              </a:rPr>
              <a:t>・JSON形式</a:t>
            </a:r>
          </a:p>
          <a:p>
            <a:pPr marL="383540" lvl="1"/>
            <a:r>
              <a:rPr lang="ja-JP" altLang="en-US">
                <a:latin typeface="ＭＳ Ｐゴシック"/>
                <a:ea typeface="ＭＳ Ｐゴシック"/>
              </a:rPr>
              <a:t>WebAPIからの返答は主にこの形式で返されることが多い。</a:t>
            </a:r>
          </a:p>
          <a:p>
            <a:pPr marL="383540" lvl="1"/>
            <a:r>
              <a:rPr lang="ja-JP" altLang="en-US">
                <a:latin typeface="ＭＳ Ｐゴシック"/>
                <a:ea typeface="ＭＳ Ｐゴシック"/>
              </a:rPr>
              <a:t>WebAPIへの要求送信に使われることもある。</a:t>
            </a:r>
            <a:endParaRPr lang="ja-JP" altLang="en-US" dirty="0">
              <a:latin typeface="ＭＳ Ｐゴシック"/>
              <a:ea typeface="ＭＳ Ｐゴシック"/>
            </a:endParaRPr>
          </a:p>
          <a:p>
            <a:pPr marL="383540" lvl="1"/>
            <a:r>
              <a:rPr lang="ja-JP" altLang="en-US">
                <a:latin typeface="ＭＳ Ｐゴシック"/>
                <a:ea typeface="ＭＳ Ｐゴシック"/>
              </a:rPr>
              <a:t>Visual Studioの標準機能では対応が難しいので、参照にNewtonsoft.JSONを追加して対応するのが一般的</a:t>
            </a:r>
          </a:p>
          <a:p>
            <a:r>
              <a:rPr lang="ja-JP" altLang="en-US">
                <a:latin typeface="ＭＳ Ｐゴシック"/>
                <a:ea typeface="ＭＳ Ｐゴシック"/>
              </a:rPr>
              <a:t>・POST/GET</a:t>
            </a:r>
            <a:endParaRPr lang="ja-JP" altLang="en-US" dirty="0">
              <a:latin typeface="ＭＳ Ｐゴシック"/>
              <a:ea typeface="ＭＳ Ｐゴシック"/>
            </a:endParaRPr>
          </a:p>
          <a:p>
            <a:pPr marL="383540" lvl="1"/>
            <a:r>
              <a:rPr lang="ja-JP" altLang="en-US">
                <a:latin typeface="ＭＳ Ｐゴシック"/>
                <a:ea typeface="ＭＳ Ｐゴシック"/>
              </a:rPr>
              <a:t>WebAPIに要求を送信する場合、POSTかGET方式で送信することが多い。</a:t>
            </a:r>
          </a:p>
          <a:p>
            <a:pPr marL="383540" lvl="1"/>
            <a:r>
              <a:rPr lang="ja-JP" altLang="en-US">
                <a:latin typeface="ＭＳ Ｐゴシック"/>
                <a:ea typeface="ＭＳ Ｐゴシック"/>
              </a:rPr>
              <a:t>少ない情報であればGET、多い場合はPOSTとなっていることが多い。</a:t>
            </a:r>
            <a:endParaRPr lang="ja-JP" altLang="en-US" dirty="0">
              <a:latin typeface="ＭＳ Ｐゴシック"/>
              <a:ea typeface="ＭＳ Ｐゴシック"/>
            </a:endParaRPr>
          </a:p>
          <a:p>
            <a:pPr marL="383540" lvl="1"/>
            <a:r>
              <a:rPr lang="ja-JP" altLang="en-US">
                <a:latin typeface="ＭＳ Ｐゴシック"/>
                <a:ea typeface="ＭＳ Ｐゴシック"/>
              </a:rPr>
              <a:t>詳しくはこちら。-</a:t>
            </a:r>
            <a:r>
              <a:rPr lang="ja-JP" b="1">
                <a:latin typeface="ＭＳ Ｐゴシック"/>
                <a:ea typeface="ＭＳ Ｐゴシック"/>
              </a:rPr>
              <a:t>HTTPとPOSTとGET(Qii</a:t>
            </a:r>
            <a:r>
              <a:rPr lang="en-US" altLang="ja-JP" b="1">
                <a:latin typeface="ＭＳ Ｐゴシック"/>
                <a:ea typeface="ＭＳ Ｐゴシック"/>
              </a:rPr>
              <a:t>t</a:t>
            </a:r>
            <a:r>
              <a:rPr lang="ja-JP" b="1">
                <a:latin typeface="ＭＳ Ｐゴシック"/>
                <a:ea typeface="ＭＳ Ｐゴシック"/>
              </a:rPr>
              <a:t>a)</a:t>
            </a:r>
            <a:endParaRPr lang="ja-JP" altLang="en-US" dirty="0">
              <a:latin typeface="ＭＳ Ｐゴシック"/>
              <a:ea typeface="ＭＳ Ｐゴシック"/>
            </a:endParaRPr>
          </a:p>
          <a:p>
            <a:pPr marL="566420" lvl="2"/>
            <a:r>
              <a:rPr lang="ja-JP" dirty="0">
                <a:latin typeface="ＭＳ Ｐゴシック"/>
                <a:ea typeface="ＭＳ Ｐゴシック"/>
                <a:hlinkClick r:id="rId2"/>
              </a:rPr>
              <a:t>https://qiita.com/Sekky0905/items/dff3d0da059d6f5bfabf</a:t>
            </a:r>
            <a:endParaRPr lang="ja-JP" altLang="en-US" dirty="0">
              <a:latin typeface="ＭＳ Ｐゴシック"/>
              <a:ea typeface="ＭＳ Ｐゴシック"/>
            </a:endParaRPr>
          </a:p>
          <a:p>
            <a:r>
              <a:rPr lang="ja-JP" altLang="en-US">
                <a:latin typeface="ＭＳ Ｐゴシック"/>
                <a:ea typeface="ＭＳ Ｐゴシック"/>
              </a:rPr>
              <a:t>・</a:t>
            </a:r>
            <a:r>
              <a:rPr lang="en-US" altLang="en-US">
                <a:latin typeface="ＭＳ Ｐゴシック"/>
                <a:ea typeface="ＭＳ Ｐゴシック"/>
              </a:rPr>
              <a:t>XML</a:t>
            </a:r>
          </a:p>
          <a:p>
            <a:pPr marL="383540" lvl="1"/>
            <a:r>
              <a:rPr lang="en-US" altLang="en-US">
                <a:latin typeface="ＭＳ Ｐゴシック"/>
                <a:ea typeface="ＭＳ Ｐゴシック"/>
              </a:rPr>
              <a:t>一部WebAPIは入力がXMLになっていることもあるが、HTMLが読めればXMLも似たようなもの。</a:t>
            </a:r>
            <a:endParaRPr lang="en-US" altLang="en-US" dirty="0">
              <a:latin typeface="ＭＳ Ｐゴシック"/>
              <a:ea typeface="ＭＳ Ｐゴシック"/>
            </a:endParaRPr>
          </a:p>
        </p:txBody>
      </p:sp>
    </p:spTree>
    <p:extLst>
      <p:ext uri="{BB962C8B-B14F-4D97-AF65-F5344CB8AC3E}">
        <p14:creationId xmlns:p14="http://schemas.microsoft.com/office/powerpoint/2010/main" val="3218850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656DA5C-744A-4048-85C4-C7716499DD61}"/>
              </a:ext>
            </a:extLst>
          </p:cNvPr>
          <p:cNvSpPr>
            <a:spLocks noGrp="1"/>
          </p:cNvSpPr>
          <p:nvPr>
            <p:ph type="title"/>
          </p:nvPr>
        </p:nvSpPr>
        <p:spPr/>
        <p:txBody>
          <a:bodyPr/>
          <a:lstStyle/>
          <a:p>
            <a:r>
              <a:rPr lang="ja-JP">
                <a:latin typeface="ＭＳ Ｐゴシック"/>
                <a:ea typeface="ＭＳ Ｐゴシック"/>
              </a:rPr>
              <a:t>WebAPI関連で最低限必要な知識</a:t>
            </a:r>
            <a:endParaRPr lang="ja-JP"/>
          </a:p>
        </p:txBody>
      </p:sp>
      <p:sp>
        <p:nvSpPr>
          <p:cNvPr id="3" name="コンテンツ プレースホルダー 2">
            <a:extLst>
              <a:ext uri="{FF2B5EF4-FFF2-40B4-BE49-F238E27FC236}">
                <a16:creationId xmlns:a16="http://schemas.microsoft.com/office/drawing/2014/main" id="{95E8887B-41C8-4063-BAAE-45EE17B72E16}"/>
              </a:ext>
            </a:extLst>
          </p:cNvPr>
          <p:cNvSpPr>
            <a:spLocks noGrp="1"/>
          </p:cNvSpPr>
          <p:nvPr>
            <p:ph sz="half" idx="1"/>
          </p:nvPr>
        </p:nvSpPr>
        <p:spPr/>
        <p:txBody>
          <a:bodyPr vert="horz" lIns="0" tIns="45720" rIns="0" bIns="45720" rtlCol="0" anchor="t">
            <a:normAutofit/>
          </a:bodyPr>
          <a:lstStyle/>
          <a:p>
            <a:r>
              <a:rPr lang="ja-JP" altLang="en-US">
                <a:latin typeface="ＭＳ Ｐゴシック"/>
                <a:ea typeface="ＭＳ Ｐゴシック"/>
              </a:rPr>
              <a:t>・JSON形式</a:t>
            </a:r>
          </a:p>
          <a:p>
            <a:pPr marL="383540" lvl="1"/>
            <a:r>
              <a:rPr lang="ja-JP" sz="1050">
                <a:latin typeface="ＭＳ Ｐゴシック"/>
                <a:ea typeface="ＭＳ Ｐゴシック"/>
              </a:rPr>
              <a:t>{</a:t>
            </a:r>
            <a:br>
              <a:rPr lang="ja-JP" sz="1050" dirty="0">
                <a:latin typeface="ＭＳ Ｐゴシック"/>
                <a:ea typeface="ＭＳ Ｐゴシック"/>
              </a:rPr>
            </a:br>
            <a:r>
              <a:rPr lang="ja-JP" sz="1050">
                <a:latin typeface="ＭＳ Ｐゴシック"/>
                <a:ea typeface="ＭＳ Ｐゴシック"/>
              </a:rPr>
              <a:t>  "language":"ja-JP",</a:t>
            </a:r>
            <a:br>
              <a:rPr lang="ja-JP" sz="1050" dirty="0">
                <a:latin typeface="ＭＳ Ｐゴシック"/>
                <a:ea typeface="ＭＳ Ｐゴシック"/>
              </a:rPr>
            </a:br>
            <a:r>
              <a:rPr lang="ja-JP" sz="1050">
                <a:latin typeface="ＭＳ Ｐゴシック"/>
                <a:ea typeface="ＭＳ Ｐゴシック"/>
              </a:rPr>
              <a:t>  "botId":"Chatting",</a:t>
            </a:r>
            <a:br>
              <a:rPr lang="ja-JP" sz="1050" dirty="0">
                <a:latin typeface="ＭＳ Ｐゴシック"/>
                <a:ea typeface="ＭＳ Ｐゴシック"/>
              </a:rPr>
            </a:br>
            <a:r>
              <a:rPr lang="ja-JP" sz="1050">
                <a:latin typeface="ＭＳ Ｐゴシック"/>
                <a:ea typeface="ＭＳ Ｐゴシック"/>
              </a:rPr>
              <a:t>  "appId":"E9163955-3E64-4b41-B5D8-746AA30E9B08",</a:t>
            </a:r>
            <a:br>
              <a:rPr lang="ja-JP" sz="1050" dirty="0">
                <a:latin typeface="ＭＳ Ｐゴシック"/>
                <a:ea typeface="ＭＳ Ｐゴシック"/>
              </a:rPr>
            </a:br>
            <a:r>
              <a:rPr lang="ja-JP" sz="1050">
                <a:latin typeface="ＭＳ Ｐゴシック"/>
                <a:ea typeface="ＭＳ Ｐゴシック"/>
              </a:rPr>
              <a:t>  "voiceText":"こんにちは",</a:t>
            </a:r>
            <a:br>
              <a:rPr lang="ja-JP" sz="1050" dirty="0">
                <a:latin typeface="ＭＳ Ｐゴシック"/>
                <a:ea typeface="ＭＳ Ｐゴシック"/>
              </a:rPr>
            </a:br>
            <a:r>
              <a:rPr lang="ja-JP" sz="1050">
                <a:latin typeface="ＭＳ Ｐゴシック"/>
                <a:ea typeface="ＭＳ Ｐゴシック"/>
              </a:rPr>
              <a:t>  "clientData":{</a:t>
            </a:r>
            <a:br>
              <a:rPr lang="ja-JP" sz="1050" dirty="0">
                <a:latin typeface="ＭＳ Ｐゴシック"/>
                <a:ea typeface="ＭＳ Ｐゴシック"/>
              </a:rPr>
            </a:br>
            <a:r>
              <a:rPr lang="ja-JP" sz="1050">
                <a:latin typeface="ＭＳ Ｐゴシック"/>
                <a:ea typeface="ＭＳ Ｐゴシック"/>
              </a:rPr>
              <a:t>  "option":{</a:t>
            </a:r>
            <a:br>
              <a:rPr lang="ja-JP" sz="1050" dirty="0">
                <a:latin typeface="ＭＳ Ｐゴシック"/>
                <a:ea typeface="ＭＳ Ｐゴシック"/>
              </a:rPr>
            </a:br>
            <a:r>
              <a:rPr lang="ja-JP" sz="1050">
                <a:latin typeface="ＭＳ Ｐゴシック"/>
                <a:ea typeface="ＭＳ Ｐゴシック"/>
              </a:rPr>
              <a:t>    "nickname":"光",</a:t>
            </a:r>
            <a:br>
              <a:rPr lang="ja-JP" sz="1050" dirty="0">
                <a:latin typeface="ＭＳ Ｐゴシック"/>
                <a:ea typeface="ＭＳ Ｐゴシック"/>
              </a:rPr>
            </a:br>
            <a:r>
              <a:rPr lang="ja-JP" sz="1050">
                <a:latin typeface="ＭＳ Ｐゴシック"/>
                <a:ea typeface="ＭＳ Ｐゴシック"/>
              </a:rPr>
              <a:t>    "nicknameY":"ヒカリ",</a:t>
            </a:r>
            <a:br>
              <a:rPr lang="ja-JP" sz="1050" dirty="0">
                <a:latin typeface="ＭＳ Ｐゴシック"/>
                <a:ea typeface="ＭＳ Ｐゴシック"/>
              </a:rPr>
            </a:br>
            <a:r>
              <a:rPr lang="ja-JP" sz="1050">
                <a:latin typeface="ＭＳ Ｐゴシック"/>
                <a:ea typeface="ＭＳ Ｐゴシック"/>
              </a:rPr>
              <a:t>    "sex":"女",</a:t>
            </a:r>
            <a:br>
              <a:rPr lang="ja-JP" sz="1050" dirty="0">
                <a:latin typeface="ＭＳ Ｐゴシック"/>
                <a:ea typeface="ＭＳ Ｐゴシック"/>
              </a:rPr>
            </a:br>
            <a:r>
              <a:rPr lang="ja-JP" sz="1050">
                <a:latin typeface="ＭＳ Ｐゴシック"/>
                <a:ea typeface="ＭＳ Ｐゴシック"/>
              </a:rPr>
              <a:t>    "bloodtype":"B",</a:t>
            </a:r>
            <a:br>
              <a:rPr lang="ja-JP" sz="1050" dirty="0">
                <a:latin typeface="ＭＳ Ｐゴシック"/>
                <a:ea typeface="ＭＳ Ｐゴシック"/>
              </a:rPr>
            </a:br>
            <a:r>
              <a:rPr lang="ja-JP" sz="1050">
                <a:latin typeface="ＭＳ Ｐゴシック"/>
                <a:ea typeface="ＭＳ Ｐゴシック"/>
              </a:rPr>
              <a:t>    "birthdateY":"1997",</a:t>
            </a:r>
            <a:br>
              <a:rPr lang="ja-JP" sz="1050" dirty="0">
                <a:latin typeface="ＭＳ Ｐゴシック"/>
                <a:ea typeface="ＭＳ Ｐゴシック"/>
              </a:rPr>
            </a:br>
            <a:r>
              <a:rPr lang="ja-JP" sz="1050">
                <a:latin typeface="ＭＳ Ｐゴシック"/>
                <a:ea typeface="ＭＳ Ｐゴシック"/>
              </a:rPr>
              <a:t>    "birthdateM":"5",</a:t>
            </a:r>
            <a:br>
              <a:rPr lang="ja-JP" sz="1050" dirty="0">
                <a:latin typeface="ＭＳ Ｐゴシック"/>
                <a:ea typeface="ＭＳ Ｐゴシック"/>
              </a:rPr>
            </a:br>
            <a:r>
              <a:rPr lang="ja-JP" sz="1050">
                <a:latin typeface="ＭＳ Ｐゴシック"/>
                <a:ea typeface="ＭＳ Ｐゴシック"/>
              </a:rPr>
              <a:t>    "birthdateD":"30",</a:t>
            </a:r>
            <a:br>
              <a:rPr lang="ja-JP" sz="1050" dirty="0">
                <a:latin typeface="ＭＳ Ｐゴシック"/>
                <a:ea typeface="ＭＳ Ｐゴシック"/>
              </a:rPr>
            </a:br>
            <a:r>
              <a:rPr lang="ja-JP" sz="1050">
                <a:latin typeface="ＭＳ Ｐゴシック"/>
                <a:ea typeface="ＭＳ Ｐゴシック"/>
              </a:rPr>
              <a:t>    "age":"16",</a:t>
            </a:r>
            <a:br>
              <a:rPr lang="ja-JP" sz="1050" dirty="0">
                <a:latin typeface="ＭＳ Ｐゴシック"/>
                <a:ea typeface="ＭＳ Ｐゴシック"/>
              </a:rPr>
            </a:br>
            <a:r>
              <a:rPr lang="ja-JP" sz="1050">
                <a:latin typeface="ＭＳ Ｐゴシック"/>
                <a:ea typeface="ＭＳ Ｐゴシック"/>
              </a:rPr>
              <a:t>    "constellations":"双子座",</a:t>
            </a:r>
            <a:br>
              <a:rPr lang="ja-JP" sz="1050" dirty="0">
                <a:latin typeface="ＭＳ Ｐゴシック"/>
                <a:ea typeface="ＭＳ Ｐゴシック"/>
              </a:rPr>
            </a:br>
            <a:r>
              <a:rPr lang="ja-JP" sz="1050">
                <a:latin typeface="ＭＳ Ｐゴシック"/>
                <a:ea typeface="ＭＳ Ｐゴシック"/>
              </a:rPr>
              <a:t>    "place":"東京",</a:t>
            </a:r>
            <a:br>
              <a:rPr lang="ja-JP" sz="1050" dirty="0">
                <a:latin typeface="ＭＳ Ｐゴシック"/>
                <a:ea typeface="ＭＳ Ｐゴシック"/>
              </a:rPr>
            </a:br>
            <a:r>
              <a:rPr lang="ja-JP" sz="1050">
                <a:latin typeface="ＭＳ Ｐゴシック"/>
                <a:ea typeface="ＭＳ Ｐゴシック"/>
              </a:rPr>
              <a:t>    "mode":"dialog"</a:t>
            </a:r>
            <a:br>
              <a:rPr lang="ja-JP" sz="1050" dirty="0">
                <a:latin typeface="ＭＳ Ｐゴシック"/>
                <a:ea typeface="ＭＳ Ｐゴシック"/>
              </a:rPr>
            </a:br>
            <a:r>
              <a:rPr lang="ja-JP" sz="1050">
                <a:latin typeface="ＭＳ Ｐゴシック"/>
                <a:ea typeface="ＭＳ Ｐゴシック"/>
              </a:rPr>
              <a:t>    }</a:t>
            </a:r>
            <a:br>
              <a:rPr lang="ja-JP" sz="1050" dirty="0">
                <a:latin typeface="ＭＳ Ｐゴシック"/>
                <a:ea typeface="ＭＳ Ｐゴシック"/>
              </a:rPr>
            </a:br>
            <a:r>
              <a:rPr lang="ja-JP" sz="1050">
                <a:latin typeface="ＭＳ Ｐゴシック"/>
                <a:ea typeface="ＭＳ Ｐゴシック"/>
              </a:rPr>
              <a:t>  },</a:t>
            </a:r>
            <a:br>
              <a:rPr lang="ja-JP" sz="1050" dirty="0">
                <a:latin typeface="ＭＳ Ｐゴシック"/>
                <a:ea typeface="ＭＳ Ｐゴシック"/>
              </a:rPr>
            </a:br>
            <a:r>
              <a:rPr lang="ja-JP" sz="1050">
                <a:latin typeface="ＭＳ Ｐゴシック"/>
                <a:ea typeface="ＭＳ Ｐゴシック"/>
              </a:rPr>
              <a:t>  "appRecvTime":"2015-05-05 13:30:00",</a:t>
            </a:r>
            <a:br>
              <a:rPr lang="ja-JP" sz="1050" dirty="0">
                <a:latin typeface="ＭＳ Ｐゴシック"/>
                <a:ea typeface="ＭＳ Ｐゴシック"/>
              </a:rPr>
            </a:br>
            <a:r>
              <a:rPr lang="ja-JP" sz="1050">
                <a:latin typeface="ＭＳ Ｐゴシック"/>
                <a:ea typeface="ＭＳ Ｐゴシック"/>
              </a:rPr>
              <a:t>  "appSendTime":"2015-05-05 13:31:00"</a:t>
            </a:r>
            <a:br>
              <a:rPr lang="ja-JP" sz="1050" dirty="0">
                <a:latin typeface="ＭＳ Ｐゴシック"/>
                <a:ea typeface="ＭＳ Ｐゴシック"/>
              </a:rPr>
            </a:br>
            <a:r>
              <a:rPr lang="ja-JP" sz="1050">
                <a:latin typeface="ＭＳ Ｐゴシック"/>
                <a:ea typeface="ＭＳ Ｐゴシック"/>
              </a:rPr>
              <a:t>}</a:t>
            </a:r>
            <a:endParaRPr lang="ja-JP" altLang="en-US" sz="1050" dirty="0">
              <a:latin typeface="ＭＳ Ｐゴシック"/>
              <a:ea typeface="ＭＳ Ｐゴシック"/>
            </a:endParaRPr>
          </a:p>
        </p:txBody>
      </p:sp>
      <p:sp>
        <p:nvSpPr>
          <p:cNvPr id="4" name="コンテンツ プレースホルダー 3">
            <a:extLst>
              <a:ext uri="{FF2B5EF4-FFF2-40B4-BE49-F238E27FC236}">
                <a16:creationId xmlns:a16="http://schemas.microsoft.com/office/drawing/2014/main" id="{5D95FC9C-3208-4F51-AA65-F933000E992D}"/>
              </a:ext>
            </a:extLst>
          </p:cNvPr>
          <p:cNvSpPr>
            <a:spLocks noGrp="1"/>
          </p:cNvSpPr>
          <p:nvPr>
            <p:ph sz="half" idx="2"/>
          </p:nvPr>
        </p:nvSpPr>
        <p:spPr/>
        <p:txBody>
          <a:bodyPr vert="horz" lIns="0" tIns="45720" rIns="0" bIns="45720" rtlCol="0" anchor="t">
            <a:normAutofit/>
          </a:bodyPr>
          <a:lstStyle/>
          <a:p>
            <a:r>
              <a:rPr lang="ja-JP" altLang="en-US">
                <a:latin typeface="ＭＳ Ｐゴシック"/>
                <a:ea typeface="ＭＳ Ｐゴシック"/>
              </a:rPr>
              <a:t>・JSONのLINQ</a:t>
            </a:r>
          </a:p>
          <a:p>
            <a:pPr marL="383540" lvl="1"/>
            <a:r>
              <a:rPr lang="en-US" altLang="ja-JP" sz="1050" dirty="0">
                <a:latin typeface="ＭＳ Ｐゴシック"/>
                <a:ea typeface="ＭＳ Ｐゴシック"/>
              </a:rPr>
              <a:t>string</a:t>
            </a:r>
            <a:r>
              <a:rPr lang="ja-JP" sz="1050">
                <a:latin typeface="ＭＳ Ｐゴシック"/>
                <a:ea typeface="ＭＳ Ｐゴシック"/>
              </a:rPr>
              <a:t> json = new HttpClient().GetStringAsync(baseurl).Result;</a:t>
            </a:r>
            <a:endParaRPr lang="ja-JP" altLang="en-US" sz="1050">
              <a:latin typeface="ＭＳ Ｐゴシック"/>
              <a:ea typeface="ＭＳ Ｐゴシック"/>
            </a:endParaRPr>
          </a:p>
          <a:p>
            <a:pPr marL="383540" lvl="1"/>
            <a:r>
              <a:rPr lang="en-US" altLang="ja-JP" sz="1050" dirty="0" err="1">
                <a:latin typeface="ＭＳ Ｐゴシック"/>
                <a:ea typeface="ＭＳ Ｐゴシック"/>
              </a:rPr>
              <a:t>JObject</a:t>
            </a:r>
            <a:r>
              <a:rPr lang="en-US" altLang="ja-JP" sz="1050" dirty="0">
                <a:latin typeface="ＭＳ Ｐゴシック"/>
                <a:ea typeface="ＭＳ Ｐゴシック"/>
              </a:rPr>
              <a:t> </a:t>
            </a:r>
            <a:r>
              <a:rPr lang="ja-JP" sz="1050">
                <a:latin typeface="ＭＳ Ｐゴシック"/>
                <a:ea typeface="ＭＳ Ｐゴシック"/>
              </a:rPr>
              <a:t>jobj = JObject.Parse(json)</a:t>
            </a:r>
            <a:r>
              <a:rPr lang="en-US" altLang="ja-JP" sz="1050" dirty="0">
                <a:latin typeface="ＭＳ Ｐゴシック"/>
                <a:ea typeface="ＭＳ Ｐゴシック"/>
              </a:rPr>
              <a:t>;</a:t>
            </a:r>
            <a:endParaRPr lang="ja-JP" altLang="en-US" sz="1050" dirty="0">
              <a:latin typeface="ＭＳ Ｐゴシック"/>
              <a:ea typeface="ＭＳ Ｐゴシック"/>
            </a:endParaRPr>
          </a:p>
          <a:p>
            <a:pPr marL="383540" lvl="1"/>
            <a:r>
              <a:rPr lang="en-US" altLang="ja-JP" sz="1050" dirty="0">
                <a:latin typeface="ＭＳ Ｐゴシック"/>
                <a:ea typeface="ＭＳ Ｐゴシック"/>
              </a:rPr>
              <a:t>string</a:t>
            </a:r>
            <a:r>
              <a:rPr lang="ja-JP" sz="1050">
                <a:latin typeface="ＭＳ Ｐゴシック"/>
                <a:ea typeface="ＭＳ Ｐゴシック"/>
              </a:rPr>
              <a:t> tenki = (string)jobj["forecasts"][0]["telop"]</a:t>
            </a:r>
            <a:r>
              <a:rPr lang="en-US" altLang="ja-JP" sz="1050" dirty="0">
                <a:latin typeface="ＭＳ Ｐゴシック"/>
                <a:ea typeface="ＭＳ Ｐゴシック"/>
              </a:rPr>
              <a:t>;</a:t>
            </a:r>
            <a:endParaRPr lang="ja-JP" altLang="en-US" sz="1050" dirty="0">
              <a:latin typeface="ＭＳ Ｐゴシック"/>
              <a:ea typeface="ＭＳ Ｐゴシック"/>
            </a:endParaRPr>
          </a:p>
          <a:p>
            <a:pPr marL="383540" lvl="1"/>
            <a:r>
              <a:rPr lang="en-US" altLang="ja-JP" sz="1050" dirty="0">
                <a:latin typeface="ＭＳ Ｐゴシック"/>
                <a:ea typeface="ＭＳ Ｐゴシック"/>
              </a:rPr>
              <a:t>string</a:t>
            </a:r>
            <a:r>
              <a:rPr lang="ja-JP" sz="1050">
                <a:latin typeface="ＭＳ Ｐゴシック"/>
                <a:ea typeface="ＭＳ Ｐゴシック"/>
              </a:rPr>
              <a:t> text = (string)jobj["description"]["text"];</a:t>
            </a:r>
          </a:p>
          <a:p>
            <a:r>
              <a:rPr lang="ja-JP">
                <a:latin typeface="ＭＳ Ｐゴシック"/>
                <a:ea typeface="ＭＳ Ｐゴシック"/>
              </a:rPr>
              <a:t>・</a:t>
            </a:r>
            <a:r>
              <a:rPr lang="en-US" altLang="ja-JP" dirty="0">
                <a:latin typeface="ＭＳ Ｐゴシック"/>
                <a:ea typeface="ＭＳ Ｐゴシック"/>
              </a:rPr>
              <a:t>JSON</a:t>
            </a:r>
            <a:r>
              <a:rPr lang="ja-JP" altLang="en-US">
                <a:latin typeface="ＭＳ Ｐゴシック"/>
                <a:ea typeface="ＭＳ Ｐゴシック"/>
              </a:rPr>
              <a:t>の</a:t>
            </a:r>
            <a:r>
              <a:rPr lang="en-US" altLang="ja-JP" dirty="0">
                <a:latin typeface="ＭＳ Ｐゴシック"/>
                <a:ea typeface="ＭＳ Ｐゴシック"/>
              </a:rPr>
              <a:t>CONTEN</a:t>
            </a:r>
            <a:r>
              <a:rPr lang="en-US" altLang="en-US" dirty="0">
                <a:latin typeface="ＭＳ Ｐゴシック"/>
                <a:ea typeface="ＭＳ Ｐゴシック"/>
              </a:rPr>
              <a:t>T</a:t>
            </a:r>
            <a:r>
              <a:rPr lang="ja-JP" altLang="en-US">
                <a:latin typeface="ＭＳ Ｐゴシック"/>
                <a:ea typeface="ＭＳ Ｐゴシック"/>
              </a:rPr>
              <a:t>化</a:t>
            </a:r>
            <a:endParaRPr lang="ja-JP" dirty="0">
              <a:latin typeface="ＭＳ Ｐゴシック"/>
              <a:ea typeface="ＭＳ Ｐゴシック"/>
            </a:endParaRPr>
          </a:p>
          <a:p>
            <a:pPr marL="383540" lvl="1"/>
            <a:r>
              <a:rPr lang="ja-JP" altLang="en-US" sz="1600">
                <a:latin typeface="ＭＳ Ｐゴシック"/>
                <a:ea typeface="ＭＳ Ｐゴシック"/>
              </a:rPr>
              <a:t>StringContent(Nest（入れ子）なしの場合）</a:t>
            </a:r>
            <a:endParaRPr lang="ja-JP" altLang="en-US" sz="1600" dirty="0">
              <a:latin typeface="ＭＳ Ｐゴシック"/>
              <a:ea typeface="ＭＳ Ｐゴシック"/>
            </a:endParaRPr>
          </a:p>
          <a:p>
            <a:pPr marL="383540" lvl="1"/>
            <a:r>
              <a:rPr lang="ja-JP" sz="1050">
                <a:latin typeface="ＭＳ Ｐゴシック"/>
                <a:ea typeface="ＭＳ Ｐゴシック"/>
              </a:rPr>
              <a:t>var jsonpost = "{ \"botId\" : \"CharaConv\" , \"appKind\" : \"PC\"  }";</a:t>
            </a:r>
            <a:endParaRPr lang="ja-JP" altLang="en-US" sz="1050">
              <a:latin typeface="ＭＳ Ｐゴシック"/>
              <a:ea typeface="ＭＳ Ｐゴシック"/>
            </a:endParaRPr>
          </a:p>
          <a:p>
            <a:pPr marL="383540" lvl="1"/>
            <a:r>
              <a:rPr lang="ja-JP" sz="1050">
                <a:latin typeface="ＭＳ Ｐゴシック"/>
                <a:ea typeface="ＭＳ Ｐゴシック"/>
              </a:rPr>
              <a:t>var content = new StringContent(jsonpost, Encoding.UTF8, "application/json");</a:t>
            </a:r>
          </a:p>
          <a:p>
            <a:pPr marL="383540" lvl="1"/>
            <a:r>
              <a:rPr lang="ja-JP" altLang="en-US" sz="1600">
                <a:latin typeface="ＭＳ Ｐゴシック"/>
                <a:ea typeface="ＭＳ Ｐゴシック"/>
              </a:rPr>
              <a:t>Dictionary（Nestありの場合）</a:t>
            </a:r>
          </a:p>
          <a:p>
            <a:pPr marL="383540" lvl="1"/>
            <a:r>
              <a:rPr lang="ja-JP" sz="1050">
                <a:latin typeface="ＭＳ Ｐゴシック"/>
                <a:ea typeface="ＭＳ Ｐゴシック"/>
              </a:rPr>
              <a:t>var jsondic = new Dictionary&lt;string, object&gt;()</a:t>
            </a:r>
            <a:endParaRPr lang="ja-JP" altLang="en-US" sz="1050">
              <a:latin typeface="ＭＳ Ｐゴシック"/>
              <a:ea typeface="ＭＳ Ｐゴシック"/>
            </a:endParaRPr>
          </a:p>
          <a:p>
            <a:pPr marL="383540" lvl="1"/>
            <a:r>
              <a:rPr lang="ja-JP" sz="1050">
                <a:latin typeface="ＭＳ Ｐゴシック"/>
                <a:ea typeface="ＭＳ Ｐゴシック"/>
              </a:rPr>
              <a:t>{ {"language","ja-JP" } };</a:t>
            </a:r>
          </a:p>
          <a:p>
            <a:pPr marL="383540" lvl="1"/>
            <a:r>
              <a:rPr lang="ja-JP" sz="1050">
                <a:latin typeface="ＭＳ Ｐゴシック"/>
                <a:ea typeface="ＭＳ Ｐゴシック"/>
              </a:rPr>
              <a:t>jsondic.Add("clientData", new Dictionary&lt;string, object&gt;()</a:t>
            </a:r>
          </a:p>
          <a:p>
            <a:pPr marL="383540" lvl="1"/>
            <a:r>
              <a:rPr lang="ja-JP" sz="1050">
                <a:latin typeface="ＭＳ Ｐゴシック"/>
                <a:ea typeface="ＭＳ Ｐゴシック"/>
              </a:rPr>
              <a:t>{ {"option", new Dictionary&lt;string,string&gt;(){ { "t",hougenstr} } } });</a:t>
            </a:r>
          </a:p>
        </p:txBody>
      </p:sp>
    </p:spTree>
    <p:extLst>
      <p:ext uri="{BB962C8B-B14F-4D97-AF65-F5344CB8AC3E}">
        <p14:creationId xmlns:p14="http://schemas.microsoft.com/office/powerpoint/2010/main" val="2478264337"/>
      </p:ext>
    </p:extLst>
  </p:cSld>
  <p:clrMapOvr>
    <a:masterClrMapping/>
  </p:clrMapOvr>
</p:sld>
</file>

<file path=ppt/theme/theme1.xml><?xml version="1.0" encoding="utf-8"?>
<a:theme xmlns:a="http://schemas.openxmlformats.org/drawingml/2006/main" name="レトロスペクト">
  <a:themeElements>
    <a:clrScheme name="レトロスペクト">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0</TotalTime>
  <Words>0</Words>
  <Application>Microsoft Office PowerPoint</Application>
  <PresentationFormat>ワイド画面</PresentationFormat>
  <Paragraphs>0</Paragraphs>
  <Slides>45</Slides>
  <Notes>0</Notes>
  <HiddenSlides>0</HiddenSlides>
  <MMClips>0</MMClips>
  <ScaleCrop>false</ScaleCrop>
  <HeadingPairs>
    <vt:vector size="4" baseType="variant">
      <vt:variant>
        <vt:lpstr>テーマ</vt:lpstr>
      </vt:variant>
      <vt:variant>
        <vt:i4>1</vt:i4>
      </vt:variant>
      <vt:variant>
        <vt:lpstr>スライド タイトル</vt:lpstr>
      </vt:variant>
      <vt:variant>
        <vt:i4>45</vt:i4>
      </vt:variant>
    </vt:vector>
  </HeadingPairs>
  <TitlesOfParts>
    <vt:vector size="46" baseType="lpstr">
      <vt:lpstr>レトロスペクト</vt:lpstr>
      <vt:lpstr>AIデスクトップマスコット</vt:lpstr>
      <vt:lpstr>デスクトップマスコットとは？</vt:lpstr>
      <vt:lpstr>AIとは？</vt:lpstr>
      <vt:lpstr>AIによる言語解析</vt:lpstr>
      <vt:lpstr>AIを使ったデスクトップマスコット</vt:lpstr>
      <vt:lpstr>AIとWebAPI</vt:lpstr>
      <vt:lpstr>AIとWebAPI</vt:lpstr>
      <vt:lpstr>WebAPI関連で最低限必要な知識</vt:lpstr>
      <vt:lpstr>WebAPI関連で最低限必要な知識</vt:lpstr>
      <vt:lpstr>画像・AIの権利関係について</vt:lpstr>
      <vt:lpstr>起動画面</vt:lpstr>
      <vt:lpstr>起動画面の機能</vt:lpstr>
      <vt:lpstr>右クリックメニューと今日の天気</vt:lpstr>
      <vt:lpstr>右クリックメニュー</vt:lpstr>
      <vt:lpstr>右クリックメニュー</vt:lpstr>
      <vt:lpstr>今日の天気（名古屋）</vt:lpstr>
      <vt:lpstr>楽天商品検索</vt:lpstr>
      <vt:lpstr>楽天商品検索</vt:lpstr>
      <vt:lpstr>蔵書検索</vt:lpstr>
      <vt:lpstr>蔵書検索</vt:lpstr>
      <vt:lpstr>RSS登録・読み込み</vt:lpstr>
      <vt:lpstr>RSS登録・読み込み</vt:lpstr>
      <vt:lpstr>docomo AI</vt:lpstr>
      <vt:lpstr>docomo AI お話ししましょう。（雑談対話）</vt:lpstr>
      <vt:lpstr>Clalis API 感情分析</vt:lpstr>
      <vt:lpstr>docomo AI お喋りしてください。（音声合成）</vt:lpstr>
      <vt:lpstr>docomo AI Sub Window</vt:lpstr>
      <vt:lpstr>docomo AI Sub Window 意図解釈</vt:lpstr>
      <vt:lpstr>docomo AI Sub Window 知識検索</vt:lpstr>
      <vt:lpstr>docomo AI Sub Window キャラクタ変換</vt:lpstr>
      <vt:lpstr>docomo AI Sub Window トレンド記事抽出</vt:lpstr>
      <vt:lpstr>docomo AI Sub Window 言語解析（形態素解析）</vt:lpstr>
      <vt:lpstr>A3RT（リクルート製AI）</vt:lpstr>
      <vt:lpstr>A3RT（リクルート製AI） お話ししましょう。（Talk API）</vt:lpstr>
      <vt:lpstr>A3RT（リクルート製AI） 文章作り（Text Suggest API）</vt:lpstr>
      <vt:lpstr>Twitter検索ウィンドウ</vt:lpstr>
      <vt:lpstr>Twitter検索ウィンドウ</vt:lpstr>
      <vt:lpstr>終了イベント</vt:lpstr>
      <vt:lpstr>終了イベント</vt:lpstr>
      <vt:lpstr>技術的な話 UI設計</vt:lpstr>
      <vt:lpstr>技術的な話 UI設計</vt:lpstr>
      <vt:lpstr>技術的な話 GitHub等オープンソースでの公開について</vt:lpstr>
      <vt:lpstr>技術的な話 GitHubは便利</vt:lpstr>
      <vt:lpstr>技術的な話 授業でやらないところ</vt:lpstr>
      <vt:lpstr>技術的な話 今後の展開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
  <cp:lastModifiedBy/>
  <cp:revision>538</cp:revision>
  <dcterms:created xsi:type="dcterms:W3CDTF">2012-07-27T23:28:17Z</dcterms:created>
  <dcterms:modified xsi:type="dcterms:W3CDTF">2018-07-23T00:59:21Z</dcterms:modified>
</cp:coreProperties>
</file>

<file path=docProps/thumbnail.jpeg>
</file>